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75"/>
  </p:notesMasterIdLst>
  <p:sldIdLst>
    <p:sldId id="301" r:id="rId4"/>
    <p:sldId id="350" r:id="rId5"/>
    <p:sldId id="303" r:id="rId6"/>
    <p:sldId id="257" r:id="rId7"/>
    <p:sldId id="352" r:id="rId8"/>
    <p:sldId id="305" r:id="rId9"/>
    <p:sldId id="302" r:id="rId10"/>
    <p:sldId id="327" r:id="rId11"/>
    <p:sldId id="306" r:id="rId12"/>
    <p:sldId id="307" r:id="rId13"/>
    <p:sldId id="308" r:id="rId14"/>
    <p:sldId id="258" r:id="rId15"/>
    <p:sldId id="283" r:id="rId16"/>
    <p:sldId id="284" r:id="rId17"/>
    <p:sldId id="285" r:id="rId18"/>
    <p:sldId id="286" r:id="rId19"/>
    <p:sldId id="287" r:id="rId20"/>
    <p:sldId id="336" r:id="rId21"/>
    <p:sldId id="337" r:id="rId22"/>
    <p:sldId id="338" r:id="rId23"/>
    <p:sldId id="339" r:id="rId24"/>
    <p:sldId id="340" r:id="rId25"/>
    <p:sldId id="290" r:id="rId26"/>
    <p:sldId id="294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261" r:id="rId36"/>
    <p:sldId id="262" r:id="rId37"/>
    <p:sldId id="263" r:id="rId38"/>
    <p:sldId id="264" r:id="rId39"/>
    <p:sldId id="265" r:id="rId40"/>
    <p:sldId id="349" r:id="rId41"/>
    <p:sldId id="343" r:id="rId42"/>
    <p:sldId id="344" r:id="rId43"/>
    <p:sldId id="342" r:id="rId44"/>
    <p:sldId id="309" r:id="rId45"/>
    <p:sldId id="311" r:id="rId46"/>
    <p:sldId id="313" r:id="rId47"/>
    <p:sldId id="312" r:id="rId48"/>
    <p:sldId id="315" r:id="rId49"/>
    <p:sldId id="316" r:id="rId50"/>
    <p:sldId id="317" r:id="rId51"/>
    <p:sldId id="318" r:id="rId52"/>
    <p:sldId id="319" r:id="rId53"/>
    <p:sldId id="266" r:id="rId54"/>
    <p:sldId id="320" r:id="rId55"/>
    <p:sldId id="321" r:id="rId56"/>
    <p:sldId id="322" r:id="rId57"/>
    <p:sldId id="324" r:id="rId58"/>
    <p:sldId id="325" r:id="rId59"/>
    <p:sldId id="326" r:id="rId60"/>
    <p:sldId id="267" r:id="rId61"/>
    <p:sldId id="268" r:id="rId62"/>
    <p:sldId id="269" r:id="rId63"/>
    <p:sldId id="270" r:id="rId64"/>
    <p:sldId id="272" r:id="rId65"/>
    <p:sldId id="273" r:id="rId66"/>
    <p:sldId id="274" r:id="rId67"/>
    <p:sldId id="275" r:id="rId68"/>
    <p:sldId id="353" r:id="rId69"/>
    <p:sldId id="277" r:id="rId70"/>
    <p:sldId id="278" r:id="rId71"/>
    <p:sldId id="279" r:id="rId72"/>
    <p:sldId id="281" r:id="rId73"/>
    <p:sldId id="282" r:id="rId74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BE407-9A54-460E-81B5-2088251FB0EA}" type="datetimeFigureOut">
              <a:rPr lang="es-UY" smtClean="0"/>
              <a:t>20/12/2013</a:t>
            </a:fld>
            <a:endParaRPr lang="es-U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DCA2F-C387-4861-A71B-ED89BE998FF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33653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BD56-4F1D-40F6-8F25-8C6B55E7E51A}" type="datetimeFigureOut">
              <a:rPr lang="es-UY" smtClean="0"/>
              <a:t>20/12/2013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8C18-09DE-4BEE-8D95-538B67F7E35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31451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BD56-4F1D-40F6-8F25-8C6B55E7E51A}" type="datetimeFigureOut">
              <a:rPr lang="es-UY" smtClean="0"/>
              <a:t>20/12/2013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8C18-09DE-4BEE-8D95-538B67F7E35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09755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BD56-4F1D-40F6-8F25-8C6B55E7E51A}" type="datetimeFigureOut">
              <a:rPr lang="es-UY" smtClean="0"/>
              <a:t>20/12/2013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8C18-09DE-4BEE-8D95-538B67F7E35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45964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FD125-4565-4845-A1B1-5597F5D912CD}" type="slidenum">
              <a:rPr lang="es-ES_tradnl">
                <a:solidFill>
                  <a:srgbClr val="000000"/>
                </a:solidFill>
              </a:rPr>
              <a:pPr/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5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7D2C1-8116-4247-B369-782C6115D24D}" type="slidenum">
              <a:rPr lang="es-ES_tradnl">
                <a:solidFill>
                  <a:srgbClr val="000000"/>
                </a:solidFill>
              </a:rPr>
              <a:pPr/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27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CFB21-02A0-4451-A327-1B476E2FF2B6}" type="slidenum">
              <a:rPr lang="es-ES_tradnl">
                <a:solidFill>
                  <a:srgbClr val="000000"/>
                </a:solidFill>
              </a:rPr>
              <a:pPr/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04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5F4EE-20A8-479A-A3BD-D80BC8096F55}" type="slidenum">
              <a:rPr lang="es-ES_tradnl">
                <a:solidFill>
                  <a:srgbClr val="000000"/>
                </a:solidFill>
              </a:rPr>
              <a:pPr/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55E5C-38E9-41BF-BA70-B7E435C75912}" type="slidenum">
              <a:rPr lang="es-ES_tradnl">
                <a:solidFill>
                  <a:srgbClr val="000000"/>
                </a:solidFill>
              </a:rPr>
              <a:pPr/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7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4353D-36D8-4CB9-AE80-8994E7A86536}" type="slidenum">
              <a:rPr lang="es-ES_tradnl">
                <a:solidFill>
                  <a:srgbClr val="000000"/>
                </a:solidFill>
              </a:rPr>
              <a:pPr/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51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9F308-A4C4-47B8-B7AB-D2E5D607A2F5}" type="slidenum">
              <a:rPr lang="es-ES_tradnl">
                <a:solidFill>
                  <a:srgbClr val="000000"/>
                </a:solidFill>
              </a:rPr>
              <a:pPr/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18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3B5F3-6C45-45C7-BA86-B4F2719346F6}" type="slidenum">
              <a:rPr lang="es-ES_tradnl">
                <a:solidFill>
                  <a:srgbClr val="000000"/>
                </a:solidFill>
              </a:rPr>
              <a:pPr/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9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BD56-4F1D-40F6-8F25-8C6B55E7E51A}" type="datetimeFigureOut">
              <a:rPr lang="es-UY" smtClean="0"/>
              <a:t>20/12/2013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8C18-09DE-4BEE-8D95-538B67F7E35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71525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951AF-CBB6-4EF3-9DD9-4D13414AD27B}" type="slidenum">
              <a:rPr lang="es-ES_tradnl">
                <a:solidFill>
                  <a:srgbClr val="000000"/>
                </a:solidFill>
              </a:rPr>
              <a:pPr/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28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51D3A-5E87-4BF9-AF91-E19284DA9B68}" type="slidenum">
              <a:rPr lang="es-ES_tradnl">
                <a:solidFill>
                  <a:srgbClr val="000000"/>
                </a:solidFill>
              </a:rPr>
              <a:pPr/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92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50C88-1244-4B0A-B28E-91A9837C53E8}" type="slidenum">
              <a:rPr lang="es-ES_tradnl">
                <a:solidFill>
                  <a:srgbClr val="000000"/>
                </a:solidFill>
              </a:rPr>
              <a:pPr/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00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3185E8-D95B-44D8-B5F9-A68D31D31D28}" type="slidenum">
              <a:rPr lang="es-ES_tradnl">
                <a:solidFill>
                  <a:srgbClr val="000000"/>
                </a:solidFill>
              </a:rPr>
              <a:pPr/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66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BC622C1-A69C-41B6-8B3D-0A21A2AF499F}" type="slidenum">
              <a:rPr lang="es-ES_tradnl">
                <a:solidFill>
                  <a:srgbClr val="000000"/>
                </a:solidFill>
              </a:rPr>
              <a:pPr/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45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E09546-99AE-43B8-AF12-0765D0DFDC86}" type="slidenum">
              <a:rPr lang="es-ES_tradnl">
                <a:solidFill>
                  <a:srgbClr val="000000"/>
                </a:solidFill>
              </a:rPr>
              <a:pPr/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21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911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911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BF654-DD40-4B08-B2F0-61176FF89F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0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67621-6FF9-4D29-B229-03E0949C39C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87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ACC04-66E8-41F0-B38B-AFC00DE75E6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6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7EA2E-97BA-411E-AD98-71ED61CBF1F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2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BD56-4F1D-40F6-8F25-8C6B55E7E51A}" type="datetimeFigureOut">
              <a:rPr lang="es-UY" smtClean="0"/>
              <a:t>20/12/2013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8C18-09DE-4BEE-8D95-538B67F7E35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532200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AABD9-6209-46E9-8B19-CEC399C40C7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067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BB8F9-DE52-4C99-8769-7B685FFDF3A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50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D4F1A-D3A6-4CD8-B0B3-3C5F55C9A49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19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DFD18-0A27-480B-8CF4-324F4CA949E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245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98154-66FF-4302-8C4D-9DC21E40CD0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80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C48AC-1F7C-4AC9-9662-66A73429640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01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A3F17-B680-4E4B-856A-64A6635971C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63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1A21D-98D0-49DD-89FE-07B1DA3832E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46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BD56-4F1D-40F6-8F25-8C6B55E7E51A}" type="datetimeFigureOut">
              <a:rPr lang="es-UY" smtClean="0"/>
              <a:t>20/12/2013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8C18-09DE-4BEE-8D95-538B67F7E35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203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BD56-4F1D-40F6-8F25-8C6B55E7E51A}" type="datetimeFigureOut">
              <a:rPr lang="es-UY" smtClean="0"/>
              <a:t>20/12/2013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8C18-09DE-4BEE-8D95-538B67F7E35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4385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BD56-4F1D-40F6-8F25-8C6B55E7E51A}" type="datetimeFigureOut">
              <a:rPr lang="es-UY" smtClean="0"/>
              <a:t>20/12/2013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8C18-09DE-4BEE-8D95-538B67F7E35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8985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BD56-4F1D-40F6-8F25-8C6B55E7E51A}" type="datetimeFigureOut">
              <a:rPr lang="es-UY" smtClean="0"/>
              <a:t>20/12/2013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8C18-09DE-4BEE-8D95-538B67F7E35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1037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BD56-4F1D-40F6-8F25-8C6B55E7E51A}" type="datetimeFigureOut">
              <a:rPr lang="es-UY" smtClean="0"/>
              <a:t>20/12/2013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8C18-09DE-4BEE-8D95-538B67F7E35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37783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BD56-4F1D-40F6-8F25-8C6B55E7E51A}" type="datetimeFigureOut">
              <a:rPr lang="es-UY" smtClean="0"/>
              <a:t>20/12/2013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8C18-09DE-4BEE-8D95-538B67F7E35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8475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DBD56-4F1D-40F6-8F25-8C6B55E7E51A}" type="datetimeFigureOut">
              <a:rPr lang="es-UY" smtClean="0"/>
              <a:t>20/12/2013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E8C18-09DE-4BEE-8D95-538B67F7E35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0590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_tradnl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_tradnl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9530C2-9997-4367-859C-CFB5DC627665}" type="slidenum">
              <a:rPr lang="es-ES_tradn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6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18921-CAFE-44B0-ACE7-DA11CE11887C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663300"/>
                </a:solidFill>
                <a:cs typeface="Arial" charset="0"/>
              </a:endParaRPr>
            </a:p>
          </p:txBody>
        </p:sp>
        <p:sp>
          <p:nvSpPr>
            <p:cNvPr id="206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663300"/>
                </a:solidFill>
                <a:cs typeface="Arial" charset="0"/>
              </a:endParaRPr>
            </a:p>
          </p:txBody>
        </p:sp>
        <p:sp>
          <p:nvSpPr>
            <p:cNvPr id="206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CC6600"/>
                </a:solidFill>
                <a:cs typeface="Arial" charset="0"/>
              </a:endParaRPr>
            </a:p>
          </p:txBody>
        </p:sp>
        <p:sp>
          <p:nvSpPr>
            <p:cNvPr id="206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663300"/>
                </a:solidFill>
                <a:cs typeface="Arial" charset="0"/>
              </a:endParaRPr>
            </a:p>
          </p:txBody>
        </p:sp>
        <p:sp>
          <p:nvSpPr>
            <p:cNvPr id="206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6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CC6600"/>
                </a:solidFill>
                <a:cs typeface="Arial" charset="0"/>
              </a:endParaRPr>
            </a:p>
          </p:txBody>
        </p:sp>
        <p:sp>
          <p:nvSpPr>
            <p:cNvPr id="206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CC6600"/>
                </a:solidFill>
                <a:cs typeface="Arial" charset="0"/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901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2056" name="Picture 17" descr="SUPNI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866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90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oN_bOzUj14" TargetMode="External"/><Relationship Id="rId2" Type="http://schemas.openxmlformats.org/officeDocument/2006/relationships/hyperlink" Target="https://www.youtube.com/watch?v=hkq8SWkmvnY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w6XvCEXOOMg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qM8Pl4-HTo" TargetMode="Externa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7ykq7QPCDY" TargetMode="External"/><Relationship Id="rId2" Type="http://schemas.openxmlformats.org/officeDocument/2006/relationships/hyperlink" Target="http://www.rtve.es/tve/b/redes2007/semanal/prg363/entrevista.htm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drgeorgeyr.blogspot.com/2013/08/las-24-fortalezas-personales-que-son-la.html" TargetMode="External"/><Relationship Id="rId4" Type="http://schemas.openxmlformats.org/officeDocument/2006/relationships/hyperlink" Target="http://www.youtube.com/watch?v=tc2tksNg5Ls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voox.com/francisco-mora-neurologo-12-consejos-para-cerebro-audios-mp3_rf_418219_1.html" TargetMode="External"/><Relationship Id="rId2" Type="http://schemas.openxmlformats.org/officeDocument/2006/relationships/hyperlink" Target="https://www.youtube.com/watch?v=5HkkQNBpsTQ" TargetMode="Externa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drgeorgeyr.blogspot.com/2010/11/la-cocina-de-la-salud-comer-saludable.html" TargetMode="Externa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esparalaciencia.com/2871/redes/2010/redes-60-la-ciencia-de-la-compasion" TargetMode="External"/><Relationship Id="rId2" Type="http://schemas.openxmlformats.org/officeDocument/2006/relationships/hyperlink" Target="http://drgeorgeyr.blogspot.com/2010/07/ansiedad-ira-y-falsas-ilusiones-com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rgeorgeyr.blogspot.com/2009/02/ejercicio-fisico-la-polipildora-natural.html" TargetMode="External"/><Relationship Id="rId5" Type="http://schemas.openxmlformats.org/officeDocument/2006/relationships/hyperlink" Target="http://www.rtve.es/tve/b/redes2007/semanal/prg363/entrevista.htm" TargetMode="External"/><Relationship Id="rId4" Type="http://schemas.openxmlformats.org/officeDocument/2006/relationships/hyperlink" Target="http://www.youtube.com/watch?v=3-VydyPdhh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036496" cy="6862522"/>
          </a:xfrm>
        </p:spPr>
      </p:pic>
      <p:sp>
        <p:nvSpPr>
          <p:cNvPr id="6" name="5 Rectángulo"/>
          <p:cNvSpPr/>
          <p:nvPr/>
        </p:nvSpPr>
        <p:spPr>
          <a:xfrm>
            <a:off x="251520" y="260648"/>
            <a:ext cx="8568952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002060"/>
                </a:solidFill>
                <a:latin typeface="Baskerville Old Face" pitchFamily="18" charset="0"/>
                <a:cs typeface="Arial" charset="0"/>
              </a:rPr>
              <a:t>Manejo del Estrés </a:t>
            </a:r>
            <a:r>
              <a:rPr lang="es-ES" sz="3200" b="1" dirty="0" smtClean="0">
                <a:solidFill>
                  <a:srgbClr val="002060"/>
                </a:solidFill>
                <a:latin typeface="Baskerville Old Face" pitchFamily="18" charset="0"/>
                <a:cs typeface="Arial" charset="0"/>
              </a:rPr>
              <a:t>en </a:t>
            </a:r>
            <a:r>
              <a:rPr lang="es-ES" sz="3200" b="1" dirty="0">
                <a:solidFill>
                  <a:srgbClr val="002060"/>
                </a:solidFill>
                <a:latin typeface="Baskerville Old Face" pitchFamily="18" charset="0"/>
                <a:cs typeface="Arial" charset="0"/>
              </a:rPr>
              <a:t>las condiciones de vida </a:t>
            </a:r>
            <a:r>
              <a:rPr lang="es-ES" sz="3200" b="1" dirty="0" smtClean="0">
                <a:solidFill>
                  <a:srgbClr val="002060"/>
                </a:solidFill>
                <a:latin typeface="Baskerville Old Face" pitchFamily="18" charset="0"/>
                <a:cs typeface="Arial" charset="0"/>
              </a:rPr>
              <a:t>actuales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solidFill>
                  <a:srgbClr val="002060"/>
                </a:solidFill>
                <a:latin typeface="Baskerville Old Face" pitchFamily="18" charset="0"/>
                <a:cs typeface="Arial" charset="0"/>
              </a:rPr>
              <a:t>Síndrome </a:t>
            </a:r>
            <a:r>
              <a:rPr lang="es-ES" sz="3200" b="1" dirty="0">
                <a:solidFill>
                  <a:srgbClr val="002060"/>
                </a:solidFill>
                <a:latin typeface="Baskerville Old Face" pitchFamily="18" charset="0"/>
                <a:cs typeface="Arial" charset="0"/>
              </a:rPr>
              <a:t>de Estrés Post-traumático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err="1">
                <a:solidFill>
                  <a:srgbClr val="002060"/>
                </a:solidFill>
                <a:latin typeface="Baskerville Old Face" pitchFamily="18" charset="0"/>
                <a:cs typeface="Arial" charset="0"/>
              </a:rPr>
              <a:t>Sindrome</a:t>
            </a:r>
            <a:r>
              <a:rPr lang="es-ES" sz="3200" b="1" dirty="0">
                <a:solidFill>
                  <a:srgbClr val="002060"/>
                </a:solidFill>
                <a:latin typeface="Baskerville Old Face" pitchFamily="18" charset="0"/>
                <a:cs typeface="Arial" charset="0"/>
              </a:rPr>
              <a:t> de </a:t>
            </a:r>
            <a:r>
              <a:rPr lang="es-ES" sz="3200" b="1" dirty="0" err="1">
                <a:solidFill>
                  <a:srgbClr val="002060"/>
                </a:solidFill>
                <a:latin typeface="Baskerville Old Face" pitchFamily="18" charset="0"/>
                <a:cs typeface="Arial" charset="0"/>
              </a:rPr>
              <a:t>Burnout</a:t>
            </a:r>
            <a:endParaRPr lang="es-ES" sz="3200" b="1" dirty="0">
              <a:solidFill>
                <a:srgbClr val="002060"/>
              </a:solidFill>
              <a:latin typeface="Baskerville Old Face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UY" sz="3200" b="1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UY" sz="32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CONDUCTAS </a:t>
            </a:r>
            <a:r>
              <a:rPr lang="es-UY" sz="32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DE PROTECCION PARA LA SALUD Y </a:t>
            </a:r>
            <a:r>
              <a:rPr lang="es-UY" sz="32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EL BIENESTAR</a:t>
            </a:r>
            <a:endParaRPr lang="es-UY" sz="3200" b="1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UY" sz="3200" b="1" dirty="0" smtClean="0">
              <a:solidFill>
                <a:srgbClr val="002060"/>
              </a:solidFill>
              <a:latin typeface="Baskerville Old Face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UY" sz="3200" b="1" dirty="0" smtClean="0">
                <a:solidFill>
                  <a:srgbClr val="002060"/>
                </a:solidFill>
                <a:latin typeface="Baskerville Old Face" pitchFamily="18" charset="0"/>
                <a:cs typeface="Arial" charset="0"/>
              </a:rPr>
              <a:t>Dr</a:t>
            </a:r>
            <a:r>
              <a:rPr lang="es-UY" sz="3200" b="1" dirty="0">
                <a:solidFill>
                  <a:srgbClr val="002060"/>
                </a:solidFill>
                <a:latin typeface="Baskerville Old Face" pitchFamily="18" charset="0"/>
                <a:cs typeface="Arial" charset="0"/>
              </a:rPr>
              <a:t>. Jorge de Paula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itchFamily="2" charset="2"/>
              <a:buNone/>
            </a:pPr>
            <a:endParaRPr lang="es-UY" sz="2800" b="1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itchFamily="2" charset="2"/>
              <a:buNone/>
            </a:pPr>
            <a:endParaRPr lang="es-UY" sz="2800" b="1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itchFamily="2" charset="2"/>
              <a:buNone/>
            </a:pPr>
            <a:r>
              <a:rPr lang="es-UY" sz="28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Martes </a:t>
            </a:r>
            <a:r>
              <a:rPr lang="es-UY" sz="28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17 de Diciembre 2013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itchFamily="2" charset="2"/>
              <a:buNone/>
            </a:pPr>
            <a:endParaRPr lang="es-UY" sz="2800" b="1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itchFamily="2" charset="2"/>
              <a:buNone/>
            </a:pPr>
            <a:r>
              <a:rPr lang="es-UY" sz="28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Jefatura </a:t>
            </a:r>
            <a:r>
              <a:rPr lang="es-UY" sz="2800" b="1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Policia</a:t>
            </a:r>
            <a:r>
              <a:rPr lang="es-UY" sz="28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de Canelones </a:t>
            </a:r>
          </a:p>
        </p:txBody>
      </p:sp>
    </p:spTree>
    <p:extLst>
      <p:ext uri="{BB962C8B-B14F-4D97-AF65-F5344CB8AC3E}">
        <p14:creationId xmlns:p14="http://schemas.microsoft.com/office/powerpoint/2010/main" val="94490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s-UY" dirty="0" smtClean="0"/>
              <a:t>Corteza cerebral o neo </a:t>
            </a:r>
            <a:r>
              <a:rPr lang="es-UY" dirty="0" err="1" smtClean="0"/>
              <a:t>cortex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6021288"/>
          </a:xfrm>
        </p:spPr>
        <p:txBody>
          <a:bodyPr>
            <a:normAutofit fontScale="55000" lnSpcReduction="20000"/>
          </a:bodyPr>
          <a:lstStyle/>
          <a:p>
            <a:r>
              <a:rPr lang="es-UY" dirty="0" smtClean="0"/>
              <a:t>Se desarrolla hace unos 65  millones </a:t>
            </a:r>
            <a:r>
              <a:rPr lang="es-UY" dirty="0"/>
              <a:t>de años en nuestros antecesores los primates</a:t>
            </a:r>
            <a:r>
              <a:rPr lang="es-UY" dirty="0" smtClean="0"/>
              <a:t>. (monos, </a:t>
            </a:r>
            <a:r>
              <a:rPr lang="es-UY" dirty="0" err="1" smtClean="0"/>
              <a:t>chimpances</a:t>
            </a:r>
            <a:r>
              <a:rPr lang="es-UY" dirty="0" smtClean="0"/>
              <a:t>, humanos)</a:t>
            </a:r>
          </a:p>
          <a:p>
            <a:r>
              <a:rPr lang="es-UY" dirty="0" smtClean="0"/>
              <a:t>Es </a:t>
            </a:r>
            <a:r>
              <a:rPr lang="es-UY" dirty="0"/>
              <a:t>importante recordar acá que nuestra evolución es conservadora, es decir que no descarta lo anterior, , de manera que cada nuevo cerebro se acopló e interconectó e integró con los anteriores, es así que los humanos tenemos los tres cerebros, el </a:t>
            </a:r>
            <a:r>
              <a:rPr lang="es-UY" dirty="0" err="1"/>
              <a:t>reptiliano</a:t>
            </a:r>
            <a:r>
              <a:rPr lang="es-UY" dirty="0"/>
              <a:t>, el </a:t>
            </a:r>
            <a:r>
              <a:rPr lang="es-UY" dirty="0" err="1"/>
              <a:t>mamifero</a:t>
            </a:r>
            <a:r>
              <a:rPr lang="es-UY" dirty="0"/>
              <a:t> y el humano y estas tres estructuras pugnarán por manifestarse o imponerse en cada </a:t>
            </a:r>
            <a:r>
              <a:rPr lang="es-UY" dirty="0" smtClean="0"/>
              <a:t>momento.</a:t>
            </a:r>
          </a:p>
          <a:p>
            <a:r>
              <a:rPr lang="es-UY" dirty="0" smtClean="0"/>
              <a:t>Formula </a:t>
            </a:r>
            <a:r>
              <a:rPr lang="es-UY" dirty="0"/>
              <a:t>hipótesis de trabajo y experimenta para tratar de </a:t>
            </a:r>
            <a:r>
              <a:rPr lang="es-UY" dirty="0" smtClean="0"/>
              <a:t>confirmarlas</a:t>
            </a:r>
            <a:r>
              <a:rPr lang="es-UY" dirty="0"/>
              <a:t>. </a:t>
            </a:r>
            <a:endParaRPr lang="es-UY" dirty="0" smtClean="0"/>
          </a:p>
          <a:p>
            <a:r>
              <a:rPr lang="es-UY" dirty="0" err="1" smtClean="0"/>
              <a:t>Neocortex</a:t>
            </a:r>
            <a:r>
              <a:rPr lang="es-UY" dirty="0" smtClean="0"/>
              <a:t> nos da la capacidad </a:t>
            </a:r>
            <a:r>
              <a:rPr lang="es-UY" dirty="0"/>
              <a:t>de abstracción, y capaz de asimilar que hay un pasado, que hay un presente y de pensar que hay un futuro,</a:t>
            </a:r>
            <a:endParaRPr lang="es-UY" dirty="0" smtClean="0"/>
          </a:p>
          <a:p>
            <a:r>
              <a:rPr lang="es-UY" dirty="0" smtClean="0"/>
              <a:t>Somos quizá la </a:t>
            </a:r>
            <a:r>
              <a:rPr lang="es-UY" dirty="0"/>
              <a:t>única especie capaz de conocer y gestionar las emociones, de tener conciencia de nuestros actos y de sentir miedo ante amenazas futuras </a:t>
            </a:r>
            <a:r>
              <a:rPr lang="es-UY" dirty="0" smtClean="0"/>
              <a:t>.</a:t>
            </a:r>
          </a:p>
          <a:p>
            <a:r>
              <a:rPr lang="es-UY" dirty="0" smtClean="0"/>
              <a:t>La </a:t>
            </a:r>
            <a:r>
              <a:rPr lang="es-UY" dirty="0" err="1" smtClean="0"/>
              <a:t>Neocorteza</a:t>
            </a:r>
            <a:r>
              <a:rPr lang="es-UY" dirty="0" smtClean="0"/>
              <a:t> nos permite </a:t>
            </a:r>
            <a:r>
              <a:rPr lang="es-UY" b="1" dirty="0" smtClean="0"/>
              <a:t>concebir </a:t>
            </a:r>
            <a:r>
              <a:rPr lang="es-UY" b="1" dirty="0"/>
              <a:t>la </a:t>
            </a:r>
            <a:r>
              <a:rPr lang="es-UY" b="1" dirty="0" smtClean="0"/>
              <a:t>idea muerte</a:t>
            </a:r>
            <a:r>
              <a:rPr lang="es-UY" dirty="0" smtClean="0"/>
              <a:t> </a:t>
            </a:r>
            <a:r>
              <a:rPr lang="es-UY" dirty="0"/>
              <a:t>y hacernos preguntas como quiénes somos, de dónde venimos y hacia adónde vamos</a:t>
            </a:r>
            <a:r>
              <a:rPr lang="es-UY" dirty="0" smtClean="0"/>
              <a:t>.</a:t>
            </a:r>
          </a:p>
          <a:p>
            <a:endParaRPr lang="es-UY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434431"/>
            <a:ext cx="3810000" cy="2857500"/>
          </a:xfrm>
        </p:spPr>
      </p:pic>
    </p:spTree>
    <p:extLst>
      <p:ext uri="{BB962C8B-B14F-4D97-AF65-F5344CB8AC3E}">
        <p14:creationId xmlns:p14="http://schemas.microsoft.com/office/powerpoint/2010/main" val="630889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UY" dirty="0" smtClean="0"/>
              <a:t>Funciones superiores del cerebro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328592"/>
          </a:xfrm>
        </p:spPr>
        <p:txBody>
          <a:bodyPr>
            <a:normAutofit fontScale="77500" lnSpcReduction="20000"/>
          </a:bodyPr>
          <a:lstStyle/>
          <a:p>
            <a:r>
              <a:rPr lang="es-UY" dirty="0"/>
              <a:t>R</a:t>
            </a:r>
            <a:r>
              <a:rPr lang="es-UY" dirty="0" smtClean="0"/>
              <a:t>esponsable </a:t>
            </a:r>
            <a:r>
              <a:rPr lang="es-UY" dirty="0"/>
              <a:t>tanto de la intuición como del análisis crítico. </a:t>
            </a:r>
            <a:endParaRPr lang="es-UY" dirty="0" smtClean="0"/>
          </a:p>
          <a:p>
            <a:r>
              <a:rPr lang="es-UY" dirty="0" smtClean="0"/>
              <a:t>Será </a:t>
            </a:r>
            <a:r>
              <a:rPr lang="es-UY" dirty="0"/>
              <a:t>aquí donde tendremos las ideas y las </a:t>
            </a:r>
            <a:r>
              <a:rPr lang="es-UY" dirty="0" smtClean="0"/>
              <a:t>inspiraciones.</a:t>
            </a:r>
          </a:p>
          <a:p>
            <a:r>
              <a:rPr lang="es-UY" dirty="0" smtClean="0"/>
              <a:t>Lectura y escritura residen acá. </a:t>
            </a:r>
          </a:p>
          <a:p>
            <a:r>
              <a:rPr lang="es-UY" dirty="0" smtClean="0"/>
              <a:t>Matemáticas, </a:t>
            </a:r>
            <a:r>
              <a:rPr lang="es-UY" dirty="0" err="1" smtClean="0"/>
              <a:t>musica</a:t>
            </a:r>
            <a:r>
              <a:rPr lang="es-UY" dirty="0" smtClean="0"/>
              <a:t>  y la creatividad.</a:t>
            </a:r>
          </a:p>
          <a:p>
            <a:r>
              <a:rPr lang="es-UY" dirty="0" smtClean="0"/>
              <a:t>La corteza cerebral regula </a:t>
            </a:r>
            <a:r>
              <a:rPr lang="es-UY" dirty="0"/>
              <a:t>nuestras vidas conscientes y es por tanto una distinción de nuestra </a:t>
            </a:r>
            <a:r>
              <a:rPr lang="es-UY" dirty="0" smtClean="0"/>
              <a:t>especie… </a:t>
            </a:r>
            <a:r>
              <a:rPr lang="es-UY" dirty="0"/>
              <a:t>es el asiento de nuestra humanidad. </a:t>
            </a:r>
            <a:endParaRPr lang="es-UY" dirty="0" smtClean="0"/>
          </a:p>
          <a:p>
            <a:r>
              <a:rPr lang="es-UY" dirty="0" smtClean="0"/>
              <a:t>Arte </a:t>
            </a:r>
            <a:r>
              <a:rPr lang="es-UY" dirty="0"/>
              <a:t>y ciencia viven aquí. </a:t>
            </a:r>
            <a:endParaRPr lang="es-UY" dirty="0" smtClean="0"/>
          </a:p>
          <a:p>
            <a:r>
              <a:rPr lang="es-UY" dirty="0" smtClean="0"/>
              <a:t>La </a:t>
            </a:r>
            <a:r>
              <a:rPr lang="es-UY" dirty="0"/>
              <a:t>civilización es un producto de la corteza </a:t>
            </a:r>
            <a:r>
              <a:rPr lang="es-UY" dirty="0" smtClean="0"/>
              <a:t>cerebral.</a:t>
            </a:r>
          </a:p>
          <a:p>
            <a:endParaRPr lang="es-UY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988840"/>
            <a:ext cx="4518421" cy="3388816"/>
          </a:xfrm>
        </p:spPr>
      </p:pic>
    </p:spTree>
    <p:extLst>
      <p:ext uri="{BB962C8B-B14F-4D97-AF65-F5344CB8AC3E}">
        <p14:creationId xmlns:p14="http://schemas.microsoft.com/office/powerpoint/2010/main" val="2052927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mtClean="0"/>
              <a:t>Estrés emocional e infarto</a:t>
            </a:r>
          </a:p>
        </p:txBody>
      </p:sp>
      <p:sp>
        <p:nvSpPr>
          <p:cNvPr id="50179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UY" smtClean="0"/>
              <a:t>La relación entre estrés emocional y eventos coronarios mayores ha sido reconocida durante mucho tiempo e instintivamente aceptada. </a:t>
            </a:r>
          </a:p>
        </p:txBody>
      </p:sp>
      <p:sp>
        <p:nvSpPr>
          <p:cNvPr id="50180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UY" smtClean="0"/>
              <a:t>Sin embargo, la verificación de esta presunción no ha sido fácil, en especial porque no resulta sencillo cuantificar el grado de estrés emocional.</a:t>
            </a:r>
          </a:p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396594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mtClean="0"/>
              <a:t>SISTEMA CARDIOVASCULAR</a:t>
            </a:r>
          </a:p>
        </p:txBody>
      </p:sp>
      <p:sp>
        <p:nvSpPr>
          <p:cNvPr id="2048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UY" smtClean="0"/>
          </a:p>
        </p:txBody>
      </p:sp>
      <p:pic>
        <p:nvPicPr>
          <p:cNvPr id="20484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1484313"/>
            <a:ext cx="3024187" cy="5154612"/>
          </a:xfrm>
        </p:spPr>
      </p:pic>
    </p:spTree>
    <p:extLst>
      <p:ext uri="{BB962C8B-B14F-4D97-AF65-F5344CB8AC3E}">
        <p14:creationId xmlns:p14="http://schemas.microsoft.com/office/powerpoint/2010/main" val="42688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UY" smtClean="0">
                <a:solidFill>
                  <a:schemeClr val="tx1"/>
                </a:solidFill>
              </a:rPr>
              <a:t>El corazón humano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UY" smtClean="0">
                <a:solidFill>
                  <a:schemeClr val="tx1"/>
                </a:solidFill>
              </a:rPr>
              <a:t>Late 70 veces x min.</a:t>
            </a:r>
          </a:p>
          <a:p>
            <a:pPr eaLnBrk="1" hangingPunct="1"/>
            <a:r>
              <a:rPr lang="es-UY" smtClean="0">
                <a:solidFill>
                  <a:schemeClr val="tx1"/>
                </a:solidFill>
              </a:rPr>
              <a:t>100.800 veces x dia.</a:t>
            </a:r>
          </a:p>
          <a:p>
            <a:pPr eaLnBrk="1" hangingPunct="1"/>
            <a:r>
              <a:rPr lang="es-UY" smtClean="0">
                <a:solidFill>
                  <a:schemeClr val="tx1"/>
                </a:solidFill>
              </a:rPr>
              <a:t>37 mill x año</a:t>
            </a:r>
          </a:p>
          <a:p>
            <a:pPr eaLnBrk="1" hangingPunct="1"/>
            <a:r>
              <a:rPr lang="es-UY" smtClean="0">
                <a:solidFill>
                  <a:schemeClr val="tx1"/>
                </a:solidFill>
              </a:rPr>
              <a:t>6 L sangre x minuto</a:t>
            </a:r>
          </a:p>
          <a:p>
            <a:pPr eaLnBrk="1" hangingPunct="1"/>
            <a:r>
              <a:rPr lang="es-UY" smtClean="0">
                <a:solidFill>
                  <a:schemeClr val="tx1"/>
                </a:solidFill>
              </a:rPr>
              <a:t>360 L sangre x hora</a:t>
            </a:r>
          </a:p>
          <a:p>
            <a:pPr eaLnBrk="1" hangingPunct="1"/>
            <a:r>
              <a:rPr lang="es-UY" smtClean="0">
                <a:solidFill>
                  <a:schemeClr val="tx1"/>
                </a:solidFill>
              </a:rPr>
              <a:t>8.640 L x dia</a:t>
            </a:r>
          </a:p>
          <a:p>
            <a:pPr eaLnBrk="1" hangingPunct="1"/>
            <a:r>
              <a:rPr lang="es-UY" smtClean="0">
                <a:solidFill>
                  <a:schemeClr val="tx1"/>
                </a:solidFill>
              </a:rPr>
              <a:t>270.000 L x mes</a:t>
            </a:r>
          </a:p>
          <a:p>
            <a:pPr eaLnBrk="1" hangingPunct="1"/>
            <a:endParaRPr lang="en-US" smtClean="0"/>
          </a:p>
        </p:txBody>
      </p:sp>
      <p:sp>
        <p:nvSpPr>
          <p:cNvPr id="2150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447800"/>
            <a:ext cx="42481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5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UY" smtClean="0">
                <a:solidFill>
                  <a:schemeClr val="tx1"/>
                </a:solidFill>
              </a:rPr>
              <a:t>El corazón humano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UY" smtClean="0">
                <a:solidFill>
                  <a:schemeClr val="tx1"/>
                </a:solidFill>
              </a:rPr>
              <a:t>Bombea sangre constantemente, sin que tengamos que pensar en ello.</a:t>
            </a:r>
          </a:p>
          <a:p>
            <a:pPr eaLnBrk="1" hangingPunct="1"/>
            <a:r>
              <a:rPr lang="es-UY" smtClean="0">
                <a:solidFill>
                  <a:schemeClr val="tx1"/>
                </a:solidFill>
              </a:rPr>
              <a:t>El combustible para funcionar le llega por las arterias coronarias.</a:t>
            </a:r>
          </a:p>
          <a:p>
            <a:pPr eaLnBrk="1" hangingPunct="1"/>
            <a:endParaRPr lang="es-UY" smtClean="0"/>
          </a:p>
          <a:p>
            <a:pPr eaLnBrk="1" hangingPunct="1"/>
            <a:endParaRPr lang="en-US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447800"/>
            <a:ext cx="42481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7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UY" smtClean="0">
                <a:solidFill>
                  <a:schemeClr val="tx1"/>
                </a:solidFill>
              </a:rPr>
              <a:t>LAS ARTERIAS CORONARIAS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s-UY" smtClean="0"/>
          </a:p>
          <a:p>
            <a:pPr eaLnBrk="1" hangingPunct="1"/>
            <a:r>
              <a:rPr lang="es-UY" smtClean="0">
                <a:solidFill>
                  <a:schemeClr val="tx1"/>
                </a:solidFill>
              </a:rPr>
              <a:t>Miden 3 mm de diámetro.</a:t>
            </a:r>
          </a:p>
          <a:p>
            <a:pPr eaLnBrk="1" hangingPunct="1"/>
            <a:r>
              <a:rPr lang="es-UY" smtClean="0">
                <a:solidFill>
                  <a:schemeClr val="tx1"/>
                </a:solidFill>
              </a:rPr>
              <a:t>Son las arterias de la vida.</a:t>
            </a:r>
          </a:p>
          <a:p>
            <a:pPr eaLnBrk="1" hangingPunct="1"/>
            <a:endParaRPr lang="en-US" smtClean="0"/>
          </a:p>
        </p:txBody>
      </p:sp>
      <p:pic>
        <p:nvPicPr>
          <p:cNvPr id="23556" name="Picture 6" descr="slide_00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133600"/>
            <a:ext cx="3673475" cy="30241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0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mtClean="0"/>
              <a:t>Endotelio vascular</a:t>
            </a:r>
          </a:p>
        </p:txBody>
      </p:sp>
      <p:pic>
        <p:nvPicPr>
          <p:cNvPr id="24579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89163"/>
            <a:ext cx="4038600" cy="3348037"/>
          </a:xfrm>
        </p:spPr>
      </p:pic>
      <p:sp>
        <p:nvSpPr>
          <p:cNvPr id="24580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UY" smtClean="0"/>
              <a:t>Dr. Rudolph Altschul escribió en su libro por los años 50, que «uno será tan viejo como los serán sus arterias»</a:t>
            </a:r>
          </a:p>
          <a:p>
            <a:r>
              <a:rPr lang="es-UY" smtClean="0"/>
              <a:t>Dr. Peter Lybby: "En  realidad uno será tan viejo como lo sea el estado de su endotelio vascular".</a:t>
            </a:r>
          </a:p>
        </p:txBody>
      </p:sp>
    </p:spTree>
    <p:extLst>
      <p:ext uri="{BB962C8B-B14F-4D97-AF65-F5344CB8AC3E}">
        <p14:creationId xmlns:p14="http://schemas.microsoft.com/office/powerpoint/2010/main" val="27760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4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>
            <a:normAutofit fontScale="90000"/>
          </a:bodyPr>
          <a:lstStyle/>
          <a:p>
            <a:r>
              <a:rPr lang="es-UY" smtClean="0"/>
              <a:t>Endotelio: Organo PNIE</a:t>
            </a:r>
          </a:p>
        </p:txBody>
      </p:sp>
      <p:sp>
        <p:nvSpPr>
          <p:cNvPr id="31747" name="5 Marcador de contenido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383087"/>
          </a:xfrm>
        </p:spPr>
        <p:txBody>
          <a:bodyPr>
            <a:normAutofit fontScale="92500" lnSpcReduction="10000"/>
          </a:bodyPr>
          <a:lstStyle/>
          <a:p>
            <a:r>
              <a:rPr lang="es-UY" smtClean="0"/>
              <a:t>El endotelio posee receptores que le permiten captar señales físicas, señales químicas, señales hormonales y señales inmunológicas por lo que constituye un factor de la interacción PNIE de nuestra especie. </a:t>
            </a:r>
          </a:p>
          <a:p>
            <a:r>
              <a:rPr lang="es-UY" smtClean="0"/>
              <a:t>Por tanto juega un papel muy importante en la regulación de la permeabilidad capilar, en el metabolismo de las lipoproteínas y envejecimiento tisular.</a:t>
            </a:r>
            <a:br>
              <a:rPr lang="es-UY" smtClean="0"/>
            </a:br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31542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00138"/>
          </a:xfrm>
        </p:spPr>
        <p:txBody>
          <a:bodyPr/>
          <a:lstStyle/>
          <a:p>
            <a:r>
              <a:rPr lang="es-UY" smtClean="0"/>
              <a:t>Funciones del Endotelio</a:t>
            </a:r>
          </a:p>
        </p:txBody>
      </p:sp>
      <p:sp>
        <p:nvSpPr>
          <p:cNvPr id="3277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smtClean="0"/>
              <a:t>Es el responsable de la aterosclerosis y de la hipertensión arterial al regular la composición de la matriz extracelular, la acumulación lipídica y el comportamiento de la célula muscular lisa de la pared vascular.</a:t>
            </a:r>
          </a:p>
        </p:txBody>
      </p:sp>
    </p:spTree>
    <p:extLst>
      <p:ext uri="{BB962C8B-B14F-4D97-AF65-F5344CB8AC3E}">
        <p14:creationId xmlns:p14="http://schemas.microsoft.com/office/powerpoint/2010/main" val="1305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 smtClean="0"/>
              <a:t>Grandes paradojas de la Globalización</a:t>
            </a:r>
            <a:endParaRPr lang="es-UY" dirty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>
            <a:noAutofit/>
          </a:bodyPr>
          <a:lstStyle/>
          <a:p>
            <a:r>
              <a:rPr lang="es-UY" sz="1200" dirty="0" smtClean="0">
                <a:latin typeface="Baskerville Old Face" pitchFamily="18" charset="0"/>
              </a:rPr>
              <a:t>Siglo XX nos  trajo grandes avances en el conocimiento del </a:t>
            </a:r>
            <a:r>
              <a:rPr lang="es-UY" sz="1200" dirty="0">
                <a:latin typeface="Baskerville Old Face" pitchFamily="18" charset="0"/>
              </a:rPr>
              <a:t>mundo, del universo</a:t>
            </a:r>
            <a:r>
              <a:rPr lang="es-UY" sz="1200" dirty="0" smtClean="0">
                <a:latin typeface="Baskerville Old Face" pitchFamily="18" charset="0"/>
              </a:rPr>
              <a:t>,.</a:t>
            </a:r>
          </a:p>
          <a:p>
            <a:endParaRPr lang="es-UY" sz="1200" dirty="0" smtClean="0">
              <a:latin typeface="Baskerville Old Face" pitchFamily="18" charset="0"/>
            </a:endParaRPr>
          </a:p>
          <a:p>
            <a:r>
              <a:rPr lang="es-UY" sz="1200" dirty="0" smtClean="0">
                <a:latin typeface="Baskerville Old Face" pitchFamily="18" charset="0"/>
              </a:rPr>
              <a:t>Grandes avances </a:t>
            </a:r>
            <a:r>
              <a:rPr lang="es-UY" sz="1200" dirty="0">
                <a:latin typeface="Baskerville Old Face" pitchFamily="18" charset="0"/>
              </a:rPr>
              <a:t>tecnológicos, en avances en el campo de la medicina, </a:t>
            </a:r>
            <a:r>
              <a:rPr lang="es-UY" sz="1200" dirty="0" smtClean="0">
                <a:latin typeface="Baskerville Old Face" pitchFamily="18" charset="0"/>
              </a:rPr>
              <a:t> en el conocimiento </a:t>
            </a:r>
            <a:r>
              <a:rPr lang="es-UY" sz="1200" dirty="0">
                <a:latin typeface="Baskerville Old Face" pitchFamily="18" charset="0"/>
              </a:rPr>
              <a:t>en el funcionamiento del organismo humano, sea en el estado de salud como también de los fenómenos que se producen durante una enfermedad</a:t>
            </a:r>
            <a:r>
              <a:rPr lang="es-UY" sz="1200" dirty="0" smtClean="0">
                <a:latin typeface="Baskerville Old Face" pitchFamily="18" charset="0"/>
              </a:rPr>
              <a:t>.</a:t>
            </a:r>
          </a:p>
          <a:p>
            <a:r>
              <a:rPr lang="es-UY" sz="1200" dirty="0" smtClean="0">
                <a:latin typeface="Baskerville Old Face" pitchFamily="18" charset="0"/>
              </a:rPr>
              <a:t> </a:t>
            </a:r>
          </a:p>
          <a:p>
            <a:r>
              <a:rPr lang="es-UY" sz="1200" dirty="0" smtClean="0">
                <a:latin typeface="Baskerville Old Face" pitchFamily="18" charset="0"/>
              </a:rPr>
              <a:t>Grandes descubrimientos y mejoras en el campo de la ciencia y la tecnología que a priori nos llevarían a tener una mejor vida, con más salud, con más años de vida saludable.</a:t>
            </a:r>
          </a:p>
          <a:p>
            <a:r>
              <a:rPr lang="es-UY" sz="1200" dirty="0" smtClean="0">
                <a:latin typeface="Baskerville Old Face" pitchFamily="18" charset="0"/>
              </a:rPr>
              <a:t>Que nos llevaría a vivir más  cómodos, más tranquilos, más satisfechos,.</a:t>
            </a:r>
          </a:p>
          <a:p>
            <a:endParaRPr lang="es-UY" sz="1200" dirty="0">
              <a:latin typeface="Baskerville Old Face" pitchFamily="18" charset="0"/>
            </a:endParaRPr>
          </a:p>
          <a:p>
            <a:r>
              <a:rPr lang="es-UY" sz="1200" dirty="0" err="1" smtClean="0">
                <a:latin typeface="Baskerville Old Face" pitchFamily="18" charset="0"/>
              </a:rPr>
              <a:t>Indices</a:t>
            </a:r>
            <a:r>
              <a:rPr lang="es-UY" sz="1200" dirty="0" smtClean="0">
                <a:latin typeface="Baskerville Old Face" pitchFamily="18" charset="0"/>
              </a:rPr>
              <a:t> crecientes de  Mayor INSEGURIDAD,  </a:t>
            </a:r>
          </a:p>
          <a:p>
            <a:r>
              <a:rPr lang="es-UY" sz="1200" dirty="0" smtClean="0">
                <a:latin typeface="Baskerville Old Face" pitchFamily="18" charset="0"/>
              </a:rPr>
              <a:t>Mayor grado de  MALESTAR EN LA GENTE </a:t>
            </a:r>
          </a:p>
          <a:p>
            <a:r>
              <a:rPr lang="es-UY" sz="1200" dirty="0" smtClean="0">
                <a:latin typeface="Baskerville Old Face" pitchFamily="18" charset="0"/>
              </a:rPr>
              <a:t>Mayor GRADO DE INSATISFACCIÓN PERSONAL. </a:t>
            </a:r>
            <a:r>
              <a:rPr lang="es-UY" sz="1200" dirty="0" err="1" smtClean="0">
                <a:latin typeface="Baskerville Old Face" pitchFamily="18" charset="0"/>
              </a:rPr>
              <a:t>Indices</a:t>
            </a:r>
            <a:r>
              <a:rPr lang="es-UY" sz="1200" dirty="0" smtClean="0">
                <a:latin typeface="Baskerville Old Face" pitchFamily="18" charset="0"/>
              </a:rPr>
              <a:t> cada vez mayores de estrés crónico y ansiedad.</a:t>
            </a:r>
          </a:p>
          <a:p>
            <a:r>
              <a:rPr lang="es-UY" sz="1200" dirty="0" smtClean="0">
                <a:latin typeface="Baskerville Old Face" pitchFamily="18" charset="0"/>
              </a:rPr>
              <a:t>Mayor ansiedad, mayor intolerancia.</a:t>
            </a:r>
          </a:p>
          <a:p>
            <a:r>
              <a:rPr lang="es-UY" sz="1200" dirty="0">
                <a:latin typeface="Baskerville Old Face" pitchFamily="18" charset="0"/>
              </a:rPr>
              <a:t> La depresión y la ansiedad se han multiplicado por 10 en los últimos 50 años en países desarrollados </a:t>
            </a:r>
            <a:r>
              <a:rPr lang="es-UY" sz="1200" dirty="0" smtClean="0">
                <a:latin typeface="Baskerville Old Face" pitchFamily="18" charset="0"/>
              </a:rPr>
              <a:t>así como también en países en vías de desarrollo. </a:t>
            </a:r>
          </a:p>
          <a:p>
            <a:r>
              <a:rPr lang="es-UY" sz="1200" dirty="0" smtClean="0">
                <a:latin typeface="Baskerville Old Face" pitchFamily="18" charset="0"/>
              </a:rPr>
              <a:t>Lo mismo sucede con  los </a:t>
            </a:r>
            <a:r>
              <a:rPr lang="es-UY" sz="1200" dirty="0">
                <a:latin typeface="Baskerville Old Face" pitchFamily="18" charset="0"/>
              </a:rPr>
              <a:t> </a:t>
            </a:r>
            <a:r>
              <a:rPr lang="es-UY" sz="1200" dirty="0" smtClean="0">
                <a:latin typeface="Baskerville Old Face" pitchFamily="18" charset="0"/>
              </a:rPr>
              <a:t>índices de suicidio que en países como Uruguay muestran cifras </a:t>
            </a:r>
            <a:r>
              <a:rPr lang="es-UY" sz="1200" dirty="0">
                <a:latin typeface="Baskerville Old Face" pitchFamily="18" charset="0"/>
              </a:rPr>
              <a:t> </a:t>
            </a:r>
            <a:r>
              <a:rPr lang="es-UY" sz="1200" dirty="0" smtClean="0">
                <a:latin typeface="Baskerville Old Face" pitchFamily="18" charset="0"/>
              </a:rPr>
              <a:t>que alarman.</a:t>
            </a:r>
          </a:p>
        </p:txBody>
      </p:sp>
      <p:pic>
        <p:nvPicPr>
          <p:cNvPr id="10" name="9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37" y="2132856"/>
            <a:ext cx="4211863" cy="3158897"/>
          </a:xfrm>
        </p:spPr>
      </p:pic>
    </p:spTree>
    <p:extLst>
      <p:ext uri="{BB962C8B-B14F-4D97-AF65-F5344CB8AC3E}">
        <p14:creationId xmlns:p14="http://schemas.microsoft.com/office/powerpoint/2010/main" val="1790000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z="4000" smtClean="0"/>
              <a:t>Superficie del endotelio vascular</a:t>
            </a:r>
          </a:p>
        </p:txBody>
      </p:sp>
      <p:sp>
        <p:nvSpPr>
          <p:cNvPr id="33795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UY" smtClean="0"/>
              <a:t>Es reconocido como el órgano más extenso, y uno de los más importantes del cuerpo.</a:t>
            </a:r>
          </a:p>
          <a:p>
            <a:r>
              <a:rPr lang="es-UY" smtClean="0"/>
              <a:t>Pesa más que el hígado (pesa entre  </a:t>
            </a:r>
            <a:r>
              <a:rPr lang="es-ES" smtClean="0"/>
              <a:t>1,8 y 3,5 Kg) </a:t>
            </a:r>
            <a:r>
              <a:rPr lang="es-UY" smtClean="0"/>
              <a:t> y desplegado, llega a cubrir una superficie de 1.200 m2</a:t>
            </a:r>
          </a:p>
          <a:p>
            <a:endParaRPr lang="es-UY" smtClean="0"/>
          </a:p>
        </p:txBody>
      </p:sp>
      <p:pic>
        <p:nvPicPr>
          <p:cNvPr id="33796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3538" y="1981200"/>
            <a:ext cx="2447925" cy="3886200"/>
          </a:xfrm>
        </p:spPr>
      </p:pic>
    </p:spTree>
    <p:extLst>
      <p:ext uri="{BB962C8B-B14F-4D97-AF65-F5344CB8AC3E}">
        <p14:creationId xmlns:p14="http://schemas.microsoft.com/office/powerpoint/2010/main" val="36784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 smtClean="0"/>
          </a:p>
        </p:txBody>
      </p:sp>
      <p:sp>
        <p:nvSpPr>
          <p:cNvPr id="34819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UY" smtClean="0"/>
              <a:t>El 50% del peso de los pulmones es endotelio.</a:t>
            </a:r>
          </a:p>
          <a:p>
            <a:r>
              <a:rPr lang="es-UY" smtClean="0"/>
              <a:t>Peso del pulmón adulto entre 1.100 y 1.200 gramos. </a:t>
            </a:r>
          </a:p>
        </p:txBody>
      </p:sp>
      <p:pic>
        <p:nvPicPr>
          <p:cNvPr id="34820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33625"/>
            <a:ext cx="4038600" cy="3181350"/>
          </a:xfrm>
        </p:spPr>
      </p:pic>
    </p:spTree>
    <p:extLst>
      <p:ext uri="{BB962C8B-B14F-4D97-AF65-F5344CB8AC3E}">
        <p14:creationId xmlns:p14="http://schemas.microsoft.com/office/powerpoint/2010/main" val="11553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z="2800" smtClean="0">
                <a:latin typeface="Baskerville Old Face" pitchFamily="18" charset="0"/>
              </a:rPr>
              <a:t>Uno será tan joven como lo sea su endotelio vascular</a:t>
            </a:r>
          </a:p>
        </p:txBody>
      </p:sp>
      <p:sp>
        <p:nvSpPr>
          <p:cNvPr id="3584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/>
          <a:p>
            <a:r>
              <a:rPr lang="es-UY" sz="2400" b="1" smtClean="0"/>
              <a:t>EL ENDOTELIO NORMAL ES UNA ESTRUCTURA UNICA EN EL PLANETA.</a:t>
            </a:r>
          </a:p>
          <a:p>
            <a:r>
              <a:rPr lang="es-UY" sz="2400" b="1" smtClean="0"/>
              <a:t>Es</a:t>
            </a:r>
            <a:r>
              <a:rPr lang="es-UY" smtClean="0"/>
              <a:t> la única superficie conocida en todo el planeta ya sea biológica o sintética, que mantiene la sangre en estado fluido.</a:t>
            </a:r>
          </a:p>
        </p:txBody>
      </p:sp>
      <p:pic>
        <p:nvPicPr>
          <p:cNvPr id="35844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0" y="2433638"/>
            <a:ext cx="3810000" cy="2857500"/>
          </a:xfrm>
        </p:spPr>
      </p:pic>
    </p:spTree>
    <p:extLst>
      <p:ext uri="{BB962C8B-B14F-4D97-AF65-F5344CB8AC3E}">
        <p14:creationId xmlns:p14="http://schemas.microsoft.com/office/powerpoint/2010/main" val="37249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mtClean="0"/>
              <a:t>Anticoagulante Natural</a:t>
            </a:r>
          </a:p>
        </p:txBody>
      </p:sp>
      <p:sp>
        <p:nvSpPr>
          <p:cNvPr id="27651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4725"/>
          </a:xfrm>
        </p:spPr>
        <p:txBody>
          <a:bodyPr>
            <a:normAutofit lnSpcReduction="10000"/>
          </a:bodyPr>
          <a:lstStyle/>
          <a:p>
            <a:r>
              <a:rPr lang="es-UY" b="1" smtClean="0"/>
              <a:t>ES EL ENDOTELIO SANO: </a:t>
            </a:r>
            <a:r>
              <a:rPr lang="es-UY" smtClean="0"/>
              <a:t/>
            </a:r>
            <a:br>
              <a:rPr lang="es-UY" smtClean="0"/>
            </a:br>
            <a:r>
              <a:rPr lang="es-UY" smtClean="0"/>
              <a:t>El endotelio normal es una estructura muy particular, ya que es la única superficie conocida en todo el planeta ya sea biológica o sintética, que mantiene la sangre en estado fluido.</a:t>
            </a:r>
          </a:p>
        </p:txBody>
      </p:sp>
      <p:sp>
        <p:nvSpPr>
          <p:cNvPr id="27652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UY" dirty="0" smtClean="0"/>
              <a:t>El endotelio tiene relación con </a:t>
            </a:r>
            <a:r>
              <a:rPr lang="es-UY" dirty="0"/>
              <a:t>todos los procesos vitales, así como también los procesos de envejecimiento y de muerte de los organismos animales</a:t>
            </a:r>
            <a:endParaRPr lang="es-UY" dirty="0" smtClean="0"/>
          </a:p>
        </p:txBody>
      </p:sp>
    </p:spTree>
    <p:extLst>
      <p:ext uri="{BB962C8B-B14F-4D97-AF65-F5344CB8AC3E}">
        <p14:creationId xmlns:p14="http://schemas.microsoft.com/office/powerpoint/2010/main" val="166341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dirty="0" smtClean="0"/>
              <a:t>Cuidemos nuestro endotelio</a:t>
            </a:r>
          </a:p>
        </p:txBody>
      </p:sp>
      <p:sp>
        <p:nvSpPr>
          <p:cNvPr id="31747" name="2 Marcador de contenido"/>
          <p:cNvSpPr>
            <a:spLocks noGrp="1"/>
          </p:cNvSpPr>
          <p:nvPr>
            <p:ph sz="half" idx="1"/>
          </p:nvPr>
        </p:nvSpPr>
        <p:spPr>
          <a:xfrm>
            <a:off x="323850" y="1773238"/>
            <a:ext cx="4038600" cy="4525962"/>
          </a:xfrm>
        </p:spPr>
        <p:txBody>
          <a:bodyPr/>
          <a:lstStyle/>
          <a:p>
            <a:r>
              <a:rPr lang="es-UY" smtClean="0"/>
              <a:t>Prácticamente en todas las patologías deberíamos considerar una alteración o disfunción endotelial.</a:t>
            </a:r>
            <a:br>
              <a:rPr lang="es-UY" smtClean="0"/>
            </a:br>
            <a:r>
              <a:rPr lang="es-UY" smtClean="0"/>
              <a:t>El endotelio capilar es la estructura inmunológica más grande de todo el organismo.</a:t>
            </a:r>
          </a:p>
        </p:txBody>
      </p:sp>
      <p:sp>
        <p:nvSpPr>
          <p:cNvPr id="31748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UY" smtClean="0"/>
              <a:t>Su peso superior al hígado y lo transforma en el órganos más importante también en peso de toda la economía humana.</a:t>
            </a:r>
          </a:p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400456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Título"/>
          <p:cNvSpPr>
            <a:spLocks noGrp="1"/>
          </p:cNvSpPr>
          <p:nvPr>
            <p:ph type="title"/>
          </p:nvPr>
        </p:nvSpPr>
        <p:spPr>
          <a:xfrm>
            <a:off x="250825" y="333375"/>
            <a:ext cx="8229600" cy="503238"/>
          </a:xfrm>
        </p:spPr>
        <p:txBody>
          <a:bodyPr/>
          <a:lstStyle/>
          <a:p>
            <a:r>
              <a:rPr lang="es-UY" sz="2800" smtClean="0"/>
              <a:t>Condiciones asociadas a disfuncion endotelial</a:t>
            </a:r>
          </a:p>
        </p:txBody>
      </p:sp>
      <p:sp>
        <p:nvSpPr>
          <p:cNvPr id="57347" name="4 Marcador de contenido"/>
          <p:cNvSpPr>
            <a:spLocks noGrp="1"/>
          </p:cNvSpPr>
          <p:nvPr>
            <p:ph idx="1"/>
          </p:nvPr>
        </p:nvSpPr>
        <p:spPr>
          <a:xfrm>
            <a:off x="250825" y="981075"/>
            <a:ext cx="8435975" cy="4886325"/>
          </a:xfrm>
        </p:spPr>
        <p:txBody>
          <a:bodyPr/>
          <a:lstStyle/>
          <a:p>
            <a:r>
              <a:rPr lang="es-UY" smtClean="0"/>
              <a:t>Edad Avanzada</a:t>
            </a:r>
          </a:p>
          <a:p>
            <a:r>
              <a:rPr lang="es-UY" smtClean="0"/>
              <a:t>Historia familiar de Enf.CV</a:t>
            </a:r>
          </a:p>
          <a:p>
            <a:r>
              <a:rPr lang="es-UY" smtClean="0"/>
              <a:t>Alimentación con alto contenido grasas saturadas.</a:t>
            </a:r>
          </a:p>
          <a:p>
            <a:r>
              <a:rPr lang="es-UY" smtClean="0"/>
              <a:t>Colesterol elevado</a:t>
            </a:r>
          </a:p>
          <a:p>
            <a:r>
              <a:rPr lang="es-UY" smtClean="0"/>
              <a:t>Diabetes Mellitus</a:t>
            </a:r>
          </a:p>
          <a:p>
            <a:r>
              <a:rPr lang="es-UY" smtClean="0"/>
              <a:t>Obesidad</a:t>
            </a:r>
          </a:p>
          <a:p>
            <a:r>
              <a:rPr lang="es-UY" smtClean="0"/>
              <a:t>Tabaquismo</a:t>
            </a:r>
          </a:p>
          <a:p>
            <a:r>
              <a:rPr lang="es-UY" smtClean="0"/>
              <a:t>Déficit de estrógenos</a:t>
            </a:r>
          </a:p>
          <a:p>
            <a:r>
              <a:rPr lang="es-UY" smtClean="0"/>
              <a:t>Estrés crónico</a:t>
            </a:r>
          </a:p>
        </p:txBody>
      </p:sp>
    </p:spTree>
    <p:extLst>
      <p:ext uri="{BB962C8B-B14F-4D97-AF65-F5344CB8AC3E}">
        <p14:creationId xmlns:p14="http://schemas.microsoft.com/office/powerpoint/2010/main" val="125616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0850"/>
          </a:xfrm>
        </p:spPr>
        <p:txBody>
          <a:bodyPr/>
          <a:lstStyle/>
          <a:p>
            <a:r>
              <a:rPr lang="es-UY" sz="2800" smtClean="0"/>
              <a:t>Intervenciones que mejoran la función endotelial</a:t>
            </a:r>
          </a:p>
        </p:txBody>
      </p:sp>
      <p:sp>
        <p:nvSpPr>
          <p:cNvPr id="58371" name="2 Marcador de contenido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4959350"/>
          </a:xfrm>
        </p:spPr>
        <p:txBody>
          <a:bodyPr/>
          <a:lstStyle/>
          <a:p>
            <a:r>
              <a:rPr lang="es-UY" smtClean="0"/>
              <a:t>Antioxidantes</a:t>
            </a:r>
          </a:p>
          <a:p>
            <a:r>
              <a:rPr lang="es-UY" smtClean="0"/>
              <a:t>Antagonistas del calcio</a:t>
            </a:r>
          </a:p>
          <a:p>
            <a:r>
              <a:rPr lang="es-UY" smtClean="0"/>
              <a:t>Disminuir el colesterol</a:t>
            </a:r>
          </a:p>
          <a:p>
            <a:r>
              <a:rPr lang="es-UY" smtClean="0"/>
              <a:t>Embarazo fisiológico</a:t>
            </a:r>
          </a:p>
          <a:p>
            <a:r>
              <a:rPr lang="es-UY" smtClean="0"/>
              <a:t>Ejercicio físico regular</a:t>
            </a:r>
          </a:p>
          <a:p>
            <a:r>
              <a:rPr lang="es-UY" smtClean="0"/>
              <a:t>IECA</a:t>
            </a:r>
          </a:p>
          <a:p>
            <a:r>
              <a:rPr lang="es-UY" smtClean="0"/>
              <a:t>Suspensióon del tabaquismo (activo y pasivo)</a:t>
            </a:r>
          </a:p>
          <a:p>
            <a:r>
              <a:rPr lang="es-UY" smtClean="0"/>
              <a:t>Controlar la cascada del estrés</a:t>
            </a:r>
          </a:p>
        </p:txBody>
      </p:sp>
    </p:spTree>
    <p:extLst>
      <p:ext uri="{BB962C8B-B14F-4D97-AF65-F5344CB8AC3E}">
        <p14:creationId xmlns:p14="http://schemas.microsoft.com/office/powerpoint/2010/main" val="279873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07975"/>
          </a:xfrm>
        </p:spPr>
        <p:txBody>
          <a:bodyPr/>
          <a:lstStyle/>
          <a:p>
            <a:r>
              <a:rPr lang="es-UY" sz="4000" smtClean="0"/>
              <a:t>Eufunción y Disfunción endotelial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4959350"/>
          </a:xfrm>
        </p:spPr>
        <p:txBody>
          <a:bodyPr/>
          <a:lstStyle/>
          <a:p>
            <a:pPr>
              <a:defRPr/>
            </a:pPr>
            <a:r>
              <a:rPr lang="es-UY" dirty="0"/>
              <a:t>Si el endotelio mantiene un adecuado balance entre la producción de sustancias vasodilatadoras </a:t>
            </a:r>
            <a:r>
              <a:rPr lang="es-UY" dirty="0" smtClean="0"/>
              <a:t>y vasoconstrictoras</a:t>
            </a:r>
            <a:r>
              <a:rPr lang="es-UY" dirty="0"/>
              <a:t>, pro y anticoagulantes, pro y antiinflamatorias, pro y </a:t>
            </a:r>
            <a:r>
              <a:rPr lang="es-UY" dirty="0" err="1"/>
              <a:t>antiproliferativas</a:t>
            </a:r>
            <a:r>
              <a:rPr lang="es-UY" dirty="0"/>
              <a:t> se mantendrá la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UY" dirty="0" smtClean="0"/>
              <a:t>   homeostasis (equilibrio) vascular.</a:t>
            </a:r>
          </a:p>
          <a:p>
            <a:pPr>
              <a:defRPr/>
            </a:pPr>
            <a:r>
              <a:rPr lang="es-UY" dirty="0" smtClean="0"/>
              <a:t>La </a:t>
            </a:r>
            <a:r>
              <a:rPr lang="es-UY" dirty="0"/>
              <a:t>edad avanzada, el sedentarismo, la obesidad, la hipercolesterolemia, la hipertensión arterial, la diabetes,</a:t>
            </a:r>
          </a:p>
          <a:p>
            <a:pPr>
              <a:defRPr/>
            </a:pPr>
            <a:r>
              <a:rPr lang="es-UY" dirty="0"/>
              <a:t>la resistencia a la insulina, el tabaquismo, la infección y la </a:t>
            </a:r>
            <a:r>
              <a:rPr lang="es-UY" dirty="0" err="1"/>
              <a:t>hiperhomocisteinemia</a:t>
            </a:r>
            <a:r>
              <a:rPr lang="es-UY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9176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es-UY" smtClean="0"/>
              <a:t>Cuidemos la salud del endotelio</a:t>
            </a:r>
          </a:p>
        </p:txBody>
      </p:sp>
      <p:sp>
        <p:nvSpPr>
          <p:cNvPr id="60419" name="2 Marcador de contenido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r>
              <a:rPr lang="es-UY" smtClean="0"/>
              <a:t>La integridad funcional del endotelio, permite un fino equilibrio entre los agentes</a:t>
            </a:r>
          </a:p>
          <a:p>
            <a:r>
              <a:rPr lang="es-UY" smtClean="0"/>
              <a:t>vasodilatadores y vasoconstrictores. </a:t>
            </a:r>
          </a:p>
          <a:p>
            <a:r>
              <a:rPr lang="es-UY" smtClean="0"/>
              <a:t>En condiciones normales este equilibrio en realidad consiste en un neto predominio de los agentes vasodilatadores, anticoagulantes y antiproliferativos (fundamentalmente NO) sobre los agentes vasoconstrictores proliferativos y procoagulantes.</a:t>
            </a:r>
          </a:p>
        </p:txBody>
      </p:sp>
    </p:spTree>
    <p:extLst>
      <p:ext uri="{BB962C8B-B14F-4D97-AF65-F5344CB8AC3E}">
        <p14:creationId xmlns:p14="http://schemas.microsoft.com/office/powerpoint/2010/main" val="438790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r>
              <a:rPr lang="es-UY" sz="4000" smtClean="0"/>
              <a:t>Equilibrio de la función endotelial</a:t>
            </a:r>
          </a:p>
        </p:txBody>
      </p:sp>
      <p:sp>
        <p:nvSpPr>
          <p:cNvPr id="61443" name="2 Marcador de contenido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72113"/>
          </a:xfrm>
        </p:spPr>
        <p:txBody>
          <a:bodyPr/>
          <a:lstStyle/>
          <a:p>
            <a:r>
              <a:rPr lang="es-UY" dirty="0" smtClean="0"/>
              <a:t>Existe una relación inversa entre función endotelial y edad del individuo. </a:t>
            </a:r>
          </a:p>
          <a:p>
            <a:r>
              <a:rPr lang="es-UY" dirty="0" smtClean="0"/>
              <a:t>Las </a:t>
            </a:r>
            <a:r>
              <a:rPr lang="es-UY" dirty="0" smtClean="0"/>
              <a:t>células endoteliales (CE) </a:t>
            </a:r>
            <a:r>
              <a:rPr lang="es-UY" dirty="0" smtClean="0"/>
              <a:t>viven término medio 30 años,  luego de lo cuál se regeneran, y estas CE regeneradas poseen menos capacidad de producir NO, sobre todo en respuesta a la trombina y a la agregación plaquetaria.</a:t>
            </a:r>
          </a:p>
          <a:p>
            <a:r>
              <a:rPr lang="es-UY" dirty="0" smtClean="0"/>
              <a:t>Las mujeres sufren más tardíamente este proceso de envejecimiento endotelial gracias al efecto protector del estradiol</a:t>
            </a:r>
          </a:p>
        </p:txBody>
      </p:sp>
    </p:spTree>
    <p:extLst>
      <p:ext uri="{BB962C8B-B14F-4D97-AF65-F5344CB8AC3E}">
        <p14:creationId xmlns:p14="http://schemas.microsoft.com/office/powerpoint/2010/main" val="1097626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2400" b="1" dirty="0"/>
              <a:t>Uruguay intriga a los científicos por la alta tasa de suicidios</a:t>
            </a:r>
            <a:endParaRPr lang="es-UY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4248472" cy="5040560"/>
          </a:xfrm>
        </p:spPr>
        <p:txBody>
          <a:bodyPr>
            <a:normAutofit fontScale="77500" lnSpcReduction="20000"/>
          </a:bodyPr>
          <a:lstStyle/>
          <a:p>
            <a:r>
              <a:rPr lang="es-UY" dirty="0" smtClean="0"/>
              <a:t>Durante todo el siglo </a:t>
            </a:r>
            <a:r>
              <a:rPr lang="es-UY" dirty="0"/>
              <a:t>XX la tasa de suicidios se mantuvo casi </a:t>
            </a:r>
            <a:r>
              <a:rPr lang="es-UY" dirty="0" smtClean="0"/>
              <a:t>constante… 10 </a:t>
            </a:r>
            <a:r>
              <a:rPr lang="es-UY" dirty="0"/>
              <a:t>casos </a:t>
            </a:r>
            <a:r>
              <a:rPr lang="es-UY" dirty="0" smtClean="0"/>
              <a:t>c/100.000.</a:t>
            </a:r>
          </a:p>
          <a:p>
            <a:r>
              <a:rPr lang="es-UY" dirty="0" smtClean="0"/>
              <a:t>Aumenta a 12.5 c/100.000 en últimos 20 años.</a:t>
            </a:r>
          </a:p>
          <a:p>
            <a:r>
              <a:rPr lang="es-UY" dirty="0" smtClean="0"/>
              <a:t>Aumenta a 17 c/100.000 en el año 2009.</a:t>
            </a:r>
          </a:p>
          <a:p>
            <a:r>
              <a:rPr lang="es-UY" dirty="0" smtClean="0"/>
              <a:t>En departamentos como Rocha alcanza a 31.4 c/100.000.</a:t>
            </a:r>
          </a:p>
          <a:p>
            <a:r>
              <a:rPr lang="es-UY" dirty="0" smtClean="0"/>
              <a:t>Flores…. 26.6 c/100.000 y Treinta y Tres… 24.9 c/100.000.</a:t>
            </a:r>
          </a:p>
          <a:p>
            <a:r>
              <a:rPr lang="es-UY" dirty="0" smtClean="0"/>
              <a:t>El </a:t>
            </a:r>
            <a:r>
              <a:rPr lang="es-UY" dirty="0"/>
              <a:t>número mayor de autoeliminaciones se da en jóvenes de entre 15 y 29 años y también entre los mayores de </a:t>
            </a:r>
            <a:r>
              <a:rPr lang="es-UY" dirty="0" smtClean="0"/>
              <a:t>65 años.</a:t>
            </a:r>
            <a:endParaRPr lang="es-UY" dirty="0"/>
          </a:p>
          <a:p>
            <a:endParaRPr lang="es-UY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420888"/>
            <a:ext cx="4269277" cy="2736716"/>
          </a:xfrm>
        </p:spPr>
      </p:pic>
    </p:spTree>
    <p:extLst>
      <p:ext uri="{BB962C8B-B14F-4D97-AF65-F5344CB8AC3E}">
        <p14:creationId xmlns:p14="http://schemas.microsoft.com/office/powerpoint/2010/main" val="37856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23875"/>
          </a:xfrm>
        </p:spPr>
        <p:txBody>
          <a:bodyPr/>
          <a:lstStyle/>
          <a:p>
            <a:r>
              <a:rPr lang="es-UY" smtClean="0"/>
              <a:t>Salud y Endotelio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>
              <a:defRPr/>
            </a:pPr>
            <a:r>
              <a:rPr lang="es-UY" dirty="0"/>
              <a:t>T</a:t>
            </a:r>
            <a:r>
              <a:rPr lang="es-UY" dirty="0" smtClean="0"/>
              <a:t>odos </a:t>
            </a:r>
            <a:r>
              <a:rPr lang="es-UY" dirty="0"/>
              <a:t>los factores de riesgo </a:t>
            </a:r>
            <a:r>
              <a:rPr lang="es-UY" dirty="0" smtClean="0"/>
              <a:t>CV conocidos </a:t>
            </a:r>
            <a:r>
              <a:rPr lang="es-UY" dirty="0"/>
              <a:t>actúan acelerando </a:t>
            </a:r>
            <a:r>
              <a:rPr lang="es-UY" dirty="0" smtClean="0"/>
              <a:t>el proceso </a:t>
            </a:r>
            <a:r>
              <a:rPr lang="es-UY" dirty="0"/>
              <a:t>propio del </a:t>
            </a:r>
            <a:r>
              <a:rPr lang="es-UY" dirty="0" smtClean="0"/>
              <a:t>envejecimiento de la CE. </a:t>
            </a:r>
          </a:p>
          <a:p>
            <a:pPr>
              <a:defRPr/>
            </a:pPr>
            <a:r>
              <a:rPr lang="es-UY" dirty="0" smtClean="0"/>
              <a:t>Esto </a:t>
            </a:r>
            <a:r>
              <a:rPr lang="es-UY" dirty="0"/>
              <a:t>lleva al endotelio a una menor capacidad de </a:t>
            </a:r>
            <a:r>
              <a:rPr lang="es-UY" dirty="0" smtClean="0"/>
              <a:t>producir vasodilatación</a:t>
            </a:r>
            <a:r>
              <a:rPr lang="es-UY" dirty="0"/>
              <a:t>, de inhibir la agregación plaquetaria y la formación de trombina, así como a una </a:t>
            </a:r>
            <a:r>
              <a:rPr lang="es-UY" dirty="0" smtClean="0"/>
              <a:t>menor capacidad antioxidante.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s-UY" dirty="0" smtClean="0"/>
          </a:p>
          <a:p>
            <a:pPr>
              <a:defRPr/>
            </a:pP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874958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3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r>
              <a:rPr lang="es-UY" sz="3600" smtClean="0"/>
              <a:t>Tabaquismo y Disfunción Endotelial</a:t>
            </a:r>
          </a:p>
        </p:txBody>
      </p:sp>
      <p:sp>
        <p:nvSpPr>
          <p:cNvPr id="63491" name="4 Marcador de contenido"/>
          <p:cNvSpPr>
            <a:spLocks noGrp="1"/>
          </p:cNvSpPr>
          <p:nvPr>
            <p:ph sz="half" idx="1"/>
          </p:nvPr>
        </p:nvSpPr>
        <p:spPr>
          <a:xfrm>
            <a:off x="323850" y="1268413"/>
            <a:ext cx="4319588" cy="5400675"/>
          </a:xfrm>
        </p:spPr>
        <p:txBody>
          <a:bodyPr/>
          <a:lstStyle/>
          <a:p>
            <a:r>
              <a:rPr lang="es-UY" smtClean="0"/>
              <a:t>El hábito de fumar, debido a la alta concentración de radicales libres de oxígeno que posee el tabaco, daña en forma directa al endotelio y además lleva a una disminución de la actividad de la eNOS. </a:t>
            </a:r>
          </a:p>
          <a:p>
            <a:r>
              <a:rPr lang="es-UY" smtClean="0"/>
              <a:t>(Oxido Nítrico sintetasa)</a:t>
            </a:r>
          </a:p>
        </p:txBody>
      </p:sp>
      <p:pic>
        <p:nvPicPr>
          <p:cNvPr id="63492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228725"/>
            <a:ext cx="4460875" cy="5368925"/>
          </a:xfrm>
        </p:spPr>
      </p:pic>
    </p:spTree>
    <p:extLst>
      <p:ext uri="{BB962C8B-B14F-4D97-AF65-F5344CB8AC3E}">
        <p14:creationId xmlns:p14="http://schemas.microsoft.com/office/powerpoint/2010/main" val="389366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r>
              <a:rPr lang="es-UY" smtClean="0"/>
              <a:t>Factores de Riesgo CV y DE</a:t>
            </a:r>
          </a:p>
        </p:txBody>
      </p:sp>
      <p:sp>
        <p:nvSpPr>
          <p:cNvPr id="64515" name="4 Marcador de contenido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805487"/>
          </a:xfrm>
        </p:spPr>
        <p:txBody>
          <a:bodyPr/>
          <a:lstStyle/>
          <a:p>
            <a:r>
              <a:rPr lang="es-UY" smtClean="0"/>
              <a:t>El endotelio así, envejecido o lesionado por los distintos factores de riesgo, es incapaz de mantener la homeostasis vascular, y ante estímulos que habitualmente provocan una franca vasodilatación responde produciendo una muy escasa vasodilatación o una vasoconstricción paradójica. </a:t>
            </a:r>
          </a:p>
          <a:p>
            <a:r>
              <a:rPr lang="es-UY" smtClean="0"/>
              <a:t>Por otra parte, en esta situación se favorecen aquellos procesos que llevan a la aterosclerosis.</a:t>
            </a:r>
          </a:p>
        </p:txBody>
      </p:sp>
    </p:spTree>
    <p:extLst>
      <p:ext uri="{BB962C8B-B14F-4D97-AF65-F5344CB8AC3E}">
        <p14:creationId xmlns:p14="http://schemas.microsoft.com/office/powerpoint/2010/main" val="2278177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z="3600" smtClean="0"/>
              <a:t>Estrés emocional y eventos coronarios</a:t>
            </a:r>
          </a:p>
        </p:txBody>
      </p:sp>
      <p:sp>
        <p:nvSpPr>
          <p:cNvPr id="53251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UY" smtClean="0"/>
              <a:t>Se han establecido condiciones de base en el perfil psicológico de las personas, definiéndose el mayor riesgo que conlleva la personalidad "Tipo A"</a:t>
            </a:r>
          </a:p>
        </p:txBody>
      </p:sp>
      <p:sp>
        <p:nvSpPr>
          <p:cNvPr id="53252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UY" smtClean="0"/>
              <a:t>Corresponde  a sujetos competitivos, apegados al trabajo y al éxito y un gran nivel de autoexigencia</a:t>
            </a:r>
          </a:p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11232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mtClean="0">
                <a:solidFill>
                  <a:schemeClr val="tx1"/>
                </a:solidFill>
              </a:rPr>
              <a:t>PATRONES DE CONDUCTA </a:t>
            </a:r>
          </a:p>
        </p:txBody>
      </p:sp>
      <p:sp>
        <p:nvSpPr>
          <p:cNvPr id="54275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UY" smtClean="0">
                <a:solidFill>
                  <a:schemeClr val="tx1"/>
                </a:solidFill>
              </a:rPr>
              <a:t>Friedman y Rosemman  (1959) definen 3 patrones de conducta (A,B y C);</a:t>
            </a:r>
          </a:p>
          <a:p>
            <a:r>
              <a:rPr lang="es-UY" smtClean="0">
                <a:solidFill>
                  <a:schemeClr val="tx1"/>
                </a:solidFill>
              </a:rPr>
              <a:t>La enfermedad coronaria se presentó en una proporción siete veces mayor en el grupo A que los dos restantes</a:t>
            </a:r>
          </a:p>
        </p:txBody>
      </p:sp>
      <p:sp>
        <p:nvSpPr>
          <p:cNvPr id="54276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UY" smtClean="0">
                <a:solidFill>
                  <a:schemeClr val="tx1"/>
                </a:solidFill>
              </a:rPr>
              <a:t>PACTA:  Dedicadas a una lucha constante para obtener un número ilimitado de logros u objetos, en el período más breve posible y si fuera necesario oponiéndose a los esfuerzos de otras personas en actitud confrontativa. </a:t>
            </a:r>
          </a:p>
        </p:txBody>
      </p:sp>
    </p:spTree>
    <p:extLst>
      <p:ext uri="{BB962C8B-B14F-4D97-AF65-F5344CB8AC3E}">
        <p14:creationId xmlns:p14="http://schemas.microsoft.com/office/powerpoint/2010/main" val="29497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mtClean="0">
                <a:solidFill>
                  <a:schemeClr val="tx1"/>
                </a:solidFill>
              </a:rPr>
              <a:t>PACTA</a:t>
            </a:r>
          </a:p>
        </p:txBody>
      </p:sp>
      <p:sp>
        <p:nvSpPr>
          <p:cNvPr id="55299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UY" smtClean="0">
                <a:solidFill>
                  <a:schemeClr val="tx1"/>
                </a:solidFill>
              </a:rPr>
              <a:t>Factor de Riesgo independiente en el desarrollo de enfermedad coronaria, de igual peso que el tabaquismo, la hipertensión arterial y la hipercolesterolemia.</a:t>
            </a:r>
          </a:p>
        </p:txBody>
      </p:sp>
      <p:sp>
        <p:nvSpPr>
          <p:cNvPr id="55300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UY" smtClean="0">
                <a:solidFill>
                  <a:schemeClr val="tx1"/>
                </a:solidFill>
              </a:rPr>
              <a:t>Las personas con este patrón de conducta tipo A se entregan a su vocación o profesión, pero son relativamente descuidados en otros aspectos de su vida</a:t>
            </a:r>
          </a:p>
        </p:txBody>
      </p:sp>
    </p:spTree>
    <p:extLst>
      <p:ext uri="{BB962C8B-B14F-4D97-AF65-F5344CB8AC3E}">
        <p14:creationId xmlns:p14="http://schemas.microsoft.com/office/powerpoint/2010/main" val="213820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smtClean="0">
                <a:solidFill>
                  <a:schemeClr val="tx1"/>
                </a:solidFill>
              </a:rPr>
              <a:t>Diferencia entre PACTA y Work a Holic</a:t>
            </a:r>
          </a:p>
        </p:txBody>
      </p:sp>
      <p:sp>
        <p:nvSpPr>
          <p:cNvPr id="5632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UY" smtClean="0">
                <a:solidFill>
                  <a:schemeClr val="tx1"/>
                </a:solidFill>
              </a:rPr>
              <a:t>PACTA:</a:t>
            </a:r>
          </a:p>
          <a:p>
            <a:pPr>
              <a:buFontTx/>
              <a:buChar char="-"/>
            </a:pPr>
            <a:r>
              <a:rPr lang="es-UY" smtClean="0">
                <a:solidFill>
                  <a:schemeClr val="tx1"/>
                </a:solidFill>
              </a:rPr>
              <a:t>Presentan hostilidad.</a:t>
            </a:r>
          </a:p>
          <a:p>
            <a:pPr>
              <a:buFontTx/>
              <a:buChar char="-"/>
            </a:pPr>
            <a:r>
              <a:rPr lang="es-UY" smtClean="0">
                <a:solidFill>
                  <a:schemeClr val="tx1"/>
                </a:solidFill>
              </a:rPr>
              <a:t>Actitudes cínicas.</a:t>
            </a:r>
          </a:p>
          <a:p>
            <a:pPr>
              <a:buFontTx/>
              <a:buChar char="-"/>
            </a:pPr>
            <a:r>
              <a:rPr lang="es-UY" smtClean="0">
                <a:solidFill>
                  <a:schemeClr val="tx1"/>
                </a:solidFill>
              </a:rPr>
              <a:t>Sentimientos de enojo.</a:t>
            </a:r>
          </a:p>
          <a:p>
            <a:pPr>
              <a:buFontTx/>
              <a:buChar char="-"/>
            </a:pPr>
            <a:r>
              <a:rPr lang="es-UY" smtClean="0">
                <a:solidFill>
                  <a:schemeClr val="tx1"/>
                </a:solidFill>
              </a:rPr>
              <a:t>Conducta Agresiva.</a:t>
            </a:r>
          </a:p>
        </p:txBody>
      </p:sp>
      <p:sp>
        <p:nvSpPr>
          <p:cNvPr id="5632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UY" smtClean="0">
                <a:solidFill>
                  <a:schemeClr val="tx1"/>
                </a:solidFill>
              </a:rPr>
              <a:t>Work-a-holic: (adicto al trabajo)</a:t>
            </a:r>
          </a:p>
          <a:p>
            <a:pPr>
              <a:buFontTx/>
              <a:buChar char="-"/>
            </a:pPr>
            <a:r>
              <a:rPr lang="es-UY" smtClean="0">
                <a:solidFill>
                  <a:schemeClr val="tx1"/>
                </a:solidFill>
              </a:rPr>
              <a:t>El trabajo es el centro de su vida, en detrimento de su salud, vida social, familiar o personal.</a:t>
            </a:r>
          </a:p>
          <a:p>
            <a:pPr>
              <a:buFontTx/>
              <a:buChar char="-"/>
            </a:pPr>
            <a:r>
              <a:rPr lang="es-UY" smtClean="0">
                <a:solidFill>
                  <a:schemeClr val="tx1"/>
                </a:solidFill>
              </a:rPr>
              <a:t>No saben disfrutar del tiempo libre.</a:t>
            </a:r>
          </a:p>
        </p:txBody>
      </p:sp>
    </p:spTree>
    <p:extLst>
      <p:ext uri="{BB962C8B-B14F-4D97-AF65-F5344CB8AC3E}">
        <p14:creationId xmlns:p14="http://schemas.microsoft.com/office/powerpoint/2010/main" val="403197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mtClean="0"/>
              <a:t>RASGOS PSICOLÓGICOS</a:t>
            </a:r>
          </a:p>
        </p:txBody>
      </p:sp>
      <p:sp>
        <p:nvSpPr>
          <p:cNvPr id="57347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UY" b="1" u="sng" dirty="0" err="1" smtClean="0">
                <a:solidFill>
                  <a:schemeClr val="tx2">
                    <a:lumMod val="75000"/>
                  </a:schemeClr>
                </a:solidFill>
              </a:rPr>
              <a:t>Patron</a:t>
            </a:r>
            <a:r>
              <a:rPr lang="es-UY" b="1" u="sng" dirty="0" smtClean="0">
                <a:solidFill>
                  <a:schemeClr val="tx2">
                    <a:lumMod val="75000"/>
                  </a:schemeClr>
                </a:solidFill>
              </a:rPr>
              <a:t> Tipo A</a:t>
            </a:r>
            <a:r>
              <a:rPr lang="es-UY" dirty="0" smtClean="0"/>
              <a:t>:</a:t>
            </a:r>
          </a:p>
          <a:p>
            <a:pPr>
              <a:buFontTx/>
              <a:buChar char="-"/>
            </a:pPr>
            <a:r>
              <a:rPr lang="es-UY" dirty="0" smtClean="0"/>
              <a:t>Hiperactivo;</a:t>
            </a:r>
          </a:p>
          <a:p>
            <a:pPr>
              <a:buFontTx/>
              <a:buChar char="-"/>
            </a:pPr>
            <a:r>
              <a:rPr lang="es-UY" dirty="0" smtClean="0"/>
              <a:t>Impaciente; </a:t>
            </a:r>
          </a:p>
          <a:p>
            <a:pPr>
              <a:buFontTx/>
              <a:buChar char="-"/>
            </a:pPr>
            <a:r>
              <a:rPr lang="es-UY" dirty="0" smtClean="0"/>
              <a:t>Hostil;</a:t>
            </a:r>
          </a:p>
          <a:p>
            <a:pPr>
              <a:buFontTx/>
              <a:buChar char="-"/>
            </a:pPr>
            <a:r>
              <a:rPr lang="es-UY" dirty="0" smtClean="0"/>
              <a:t>Competitivo;</a:t>
            </a:r>
          </a:p>
          <a:p>
            <a:pPr marL="0" indent="0">
              <a:buNone/>
            </a:pPr>
            <a:endParaRPr lang="es-UY" dirty="0" smtClean="0"/>
          </a:p>
          <a:p>
            <a:pPr>
              <a:buFontTx/>
              <a:buChar char="-"/>
            </a:pPr>
            <a:r>
              <a:rPr lang="es-UY" b="1" dirty="0" smtClean="0">
                <a:solidFill>
                  <a:schemeClr val="tx2">
                    <a:lumMod val="75000"/>
                  </a:schemeClr>
                </a:solidFill>
              </a:rPr>
              <a:t>Patrón Tipo B</a:t>
            </a:r>
            <a:r>
              <a:rPr lang="es-UY" dirty="0" smtClean="0"/>
              <a:t>:</a:t>
            </a:r>
          </a:p>
          <a:p>
            <a:pPr>
              <a:buFontTx/>
              <a:buChar char="-"/>
            </a:pPr>
            <a:r>
              <a:rPr lang="es-UY" dirty="0" smtClean="0"/>
              <a:t>Relajado; Tranquilo, Confiado; Atento a la satisfacción y el bienestar personal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s-UY" b="1" dirty="0" smtClean="0">
                <a:solidFill>
                  <a:schemeClr val="tx2">
                    <a:lumMod val="75000"/>
                  </a:schemeClr>
                </a:solidFill>
              </a:rPr>
              <a:t>Patrón Tipo C</a:t>
            </a:r>
            <a:r>
              <a:rPr lang="es-UY" dirty="0" smtClean="0"/>
              <a:t>:</a:t>
            </a:r>
          </a:p>
          <a:p>
            <a:pPr>
              <a:buFontTx/>
              <a:buChar char="-"/>
              <a:defRPr/>
            </a:pPr>
            <a:r>
              <a:rPr lang="es-UY" dirty="0" smtClean="0"/>
              <a:t>Persona </a:t>
            </a:r>
            <a:r>
              <a:rPr lang="es-UY" dirty="0"/>
              <a:t>cooperadora </a:t>
            </a:r>
            <a:r>
              <a:rPr lang="es-UY" dirty="0" smtClean="0"/>
              <a:t>extrema;</a:t>
            </a:r>
          </a:p>
          <a:p>
            <a:pPr>
              <a:buFontTx/>
              <a:buChar char="-"/>
              <a:defRPr/>
            </a:pPr>
            <a:r>
              <a:rPr lang="es-UY" dirty="0" smtClean="0"/>
              <a:t>Pasiva;</a:t>
            </a:r>
          </a:p>
          <a:p>
            <a:pPr>
              <a:buFontTx/>
              <a:buChar char="-"/>
              <a:defRPr/>
            </a:pPr>
            <a:r>
              <a:rPr lang="es-UY" dirty="0" smtClean="0"/>
              <a:t>Apacible </a:t>
            </a:r>
            <a:r>
              <a:rPr lang="es-UY" dirty="0"/>
              <a:t>y conformista</a:t>
            </a:r>
            <a:r>
              <a:rPr lang="es-UY" dirty="0" smtClean="0"/>
              <a:t>.</a:t>
            </a:r>
          </a:p>
          <a:p>
            <a:pPr>
              <a:buFontTx/>
              <a:buChar char="-"/>
              <a:defRPr/>
            </a:pPr>
            <a:r>
              <a:rPr lang="es-UY" dirty="0" smtClean="0"/>
              <a:t>Reprime su ira</a:t>
            </a:r>
            <a:endParaRPr lang="es-UY" dirty="0"/>
          </a:p>
          <a:p>
            <a:pPr marL="0" indent="0">
              <a:buFontTx/>
              <a:buNone/>
              <a:defRPr/>
            </a:pP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907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 smtClean="0"/>
              <a:t>Problemas derivados de la función policial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UY" dirty="0" smtClean="0"/>
              <a:t>Ansiedad;</a:t>
            </a:r>
          </a:p>
          <a:p>
            <a:r>
              <a:rPr lang="es-UY" dirty="0" smtClean="0"/>
              <a:t>Estrés laboral;</a:t>
            </a:r>
          </a:p>
          <a:p>
            <a:r>
              <a:rPr lang="es-UY" dirty="0" smtClean="0"/>
              <a:t>Insomnio;</a:t>
            </a:r>
          </a:p>
          <a:p>
            <a:r>
              <a:rPr lang="es-UY" dirty="0" smtClean="0"/>
              <a:t>Depresión;</a:t>
            </a:r>
          </a:p>
          <a:p>
            <a:r>
              <a:rPr lang="es-UY" dirty="0" smtClean="0"/>
              <a:t>Fobias;</a:t>
            </a:r>
          </a:p>
          <a:p>
            <a:r>
              <a:rPr lang="es-UY" dirty="0" smtClean="0"/>
              <a:t>Persecución </a:t>
            </a:r>
            <a:r>
              <a:rPr lang="es-UY" dirty="0"/>
              <a:t>laboral (</a:t>
            </a:r>
            <a:r>
              <a:rPr lang="es-UY" dirty="0" err="1"/>
              <a:t>mobbing</a:t>
            </a:r>
            <a:r>
              <a:rPr lang="es-UY" dirty="0" smtClean="0"/>
              <a:t>);</a:t>
            </a:r>
          </a:p>
          <a:p>
            <a:r>
              <a:rPr lang="es-UY" dirty="0" smtClean="0"/>
              <a:t>Problemas </a:t>
            </a:r>
            <a:r>
              <a:rPr lang="es-UY" dirty="0"/>
              <a:t>de pareja</a:t>
            </a: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52" y="2276872"/>
            <a:ext cx="3600648" cy="2653109"/>
          </a:xfrm>
        </p:spPr>
      </p:pic>
    </p:spTree>
    <p:extLst>
      <p:ext uri="{BB962C8B-B14F-4D97-AF65-F5344CB8AC3E}">
        <p14:creationId xmlns:p14="http://schemas.microsoft.com/office/powerpoint/2010/main" val="23868227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 smtClean="0"/>
              <a:t>Síndrome de Estrés postraumático </a:t>
            </a:r>
            <a:r>
              <a:rPr lang="es-UY" dirty="0"/>
              <a:t/>
            </a:r>
            <a:br>
              <a:rPr lang="es-UY" dirty="0"/>
            </a:b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186808" cy="5616624"/>
          </a:xfrm>
        </p:spPr>
        <p:txBody>
          <a:bodyPr>
            <a:normAutofit fontScale="85000" lnSpcReduction="20000"/>
          </a:bodyPr>
          <a:lstStyle/>
          <a:p>
            <a:r>
              <a:rPr lang="es-UY" dirty="0" smtClean="0"/>
              <a:t> </a:t>
            </a:r>
            <a:r>
              <a:rPr lang="es-UY" dirty="0"/>
              <a:t>Se caracteriza por una reacción emocional intensa ante un suceso experimentado como traumático. </a:t>
            </a:r>
          </a:p>
          <a:p>
            <a:r>
              <a:rPr lang="es-UY" dirty="0"/>
              <a:t>(Desastre natural, guerra, accidente </a:t>
            </a:r>
            <a:r>
              <a:rPr lang="es-UY" dirty="0" err="1"/>
              <a:t>automovilísitico</a:t>
            </a:r>
            <a:r>
              <a:rPr lang="es-UY" dirty="0"/>
              <a:t>, Actos de violencia), puede provocar una discontinuidad súbita y extrema en la vida de una persona.</a:t>
            </a:r>
          </a:p>
          <a:p>
            <a:r>
              <a:rPr lang="es-UY" dirty="0" smtClean="0"/>
              <a:t>TRIADA</a:t>
            </a:r>
            <a:r>
              <a:rPr lang="es-UY" dirty="0"/>
              <a:t>: 1. Eventos traumáticos mayores o estresores crónicos </a:t>
            </a:r>
            <a:endParaRPr lang="es-UY" dirty="0" smtClean="0"/>
          </a:p>
          <a:p>
            <a:r>
              <a:rPr lang="es-UY" dirty="0" smtClean="0"/>
              <a:t>2</a:t>
            </a:r>
            <a:r>
              <a:rPr lang="es-UY" dirty="0"/>
              <a:t>. Personalidad </a:t>
            </a:r>
            <a:endParaRPr lang="es-UY" dirty="0" smtClean="0"/>
          </a:p>
          <a:p>
            <a:r>
              <a:rPr lang="es-UY" dirty="0" smtClean="0"/>
              <a:t>3</a:t>
            </a:r>
            <a:r>
              <a:rPr lang="es-UY" dirty="0"/>
              <a:t>. </a:t>
            </a:r>
            <a:r>
              <a:rPr lang="es-UY" dirty="0" smtClean="0"/>
              <a:t>Entorno</a:t>
            </a:r>
          </a:p>
          <a:p>
            <a:endParaRPr lang="es-UY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589" y="1988840"/>
            <a:ext cx="4563769" cy="3456384"/>
          </a:xfrm>
        </p:spPr>
      </p:pic>
    </p:spTree>
    <p:extLst>
      <p:ext uri="{BB962C8B-B14F-4D97-AF65-F5344CB8AC3E}">
        <p14:creationId xmlns:p14="http://schemas.microsoft.com/office/powerpoint/2010/main" val="1842115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UY" sz="3200" dirty="0" smtClean="0"/>
              <a:t>ESTRÉS EN LAS CONDICIONES DE VIDA ACTUALES</a:t>
            </a:r>
          </a:p>
        </p:txBody>
      </p:sp>
      <p:sp>
        <p:nvSpPr>
          <p:cNvPr id="49155" name="3 Marcador de contenido"/>
          <p:cNvSpPr>
            <a:spLocks noGrp="1"/>
          </p:cNvSpPr>
          <p:nvPr>
            <p:ph sz="half" idx="2"/>
          </p:nvPr>
        </p:nvSpPr>
        <p:spPr>
          <a:xfrm>
            <a:off x="4355976" y="1052736"/>
            <a:ext cx="4536504" cy="55446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UY" sz="3100" dirty="0" smtClean="0"/>
              <a:t>      El estrés crónico es un estado que rompe el equilibrio </a:t>
            </a:r>
            <a:r>
              <a:rPr lang="es-UY" sz="3100" dirty="0" err="1" smtClean="0"/>
              <a:t>psico</a:t>
            </a:r>
            <a:r>
              <a:rPr lang="es-UY" sz="3100" dirty="0" smtClean="0"/>
              <a:t>-</a:t>
            </a:r>
            <a:r>
              <a:rPr lang="es-UY" sz="3100" dirty="0" err="1" smtClean="0"/>
              <a:t>neuro</a:t>
            </a:r>
            <a:r>
              <a:rPr lang="es-UY" sz="3100" dirty="0" smtClean="0"/>
              <a:t>-</a:t>
            </a:r>
            <a:r>
              <a:rPr lang="es-UY" sz="3100" dirty="0" err="1" smtClean="0"/>
              <a:t>inmuno</a:t>
            </a:r>
            <a:r>
              <a:rPr lang="es-UY" sz="3100" dirty="0" smtClean="0"/>
              <a:t>-endócrino del organismo sano, exponiéndolo a múltiples afectaciones: </a:t>
            </a:r>
          </a:p>
          <a:p>
            <a:pPr>
              <a:buFontTx/>
              <a:buChar char="-"/>
            </a:pPr>
            <a:r>
              <a:rPr lang="es-UY" sz="3100" dirty="0" smtClean="0"/>
              <a:t>Enfermedades cardiovasculares;</a:t>
            </a:r>
          </a:p>
          <a:p>
            <a:pPr>
              <a:buFontTx/>
              <a:buChar char="-"/>
            </a:pPr>
            <a:r>
              <a:rPr lang="es-UY" sz="3100" dirty="0" smtClean="0"/>
              <a:t>Enfermedad </a:t>
            </a:r>
            <a:r>
              <a:rPr lang="es-UY" sz="3100" dirty="0"/>
              <a:t>ulcerosa </a:t>
            </a:r>
            <a:r>
              <a:rPr lang="es-UY" sz="3100" dirty="0" smtClean="0"/>
              <a:t>péptica;</a:t>
            </a:r>
          </a:p>
          <a:p>
            <a:pPr>
              <a:buFontTx/>
              <a:buChar char="-"/>
            </a:pPr>
            <a:r>
              <a:rPr lang="es-UY" sz="3100" dirty="0" smtClean="0"/>
              <a:t>Colitis ulcerosa, Colon irritable; </a:t>
            </a:r>
          </a:p>
          <a:p>
            <a:pPr>
              <a:buFontTx/>
              <a:buChar char="-"/>
            </a:pPr>
            <a:r>
              <a:rPr lang="es-UY" sz="3100" dirty="0" smtClean="0"/>
              <a:t>Migrañas</a:t>
            </a:r>
            <a:r>
              <a:rPr lang="es-UY" sz="3100" dirty="0"/>
              <a:t>, </a:t>
            </a:r>
            <a:r>
              <a:rPr lang="es-UY" sz="3100" dirty="0" smtClean="0"/>
              <a:t>Cefaleas tensionales; </a:t>
            </a:r>
          </a:p>
          <a:p>
            <a:pPr>
              <a:buFontTx/>
              <a:buChar char="-"/>
            </a:pPr>
            <a:r>
              <a:rPr lang="es-UY" sz="3100" dirty="0" smtClean="0"/>
              <a:t>Diabetes; </a:t>
            </a:r>
          </a:p>
          <a:p>
            <a:pPr>
              <a:buFontTx/>
              <a:buChar char="-"/>
            </a:pPr>
            <a:r>
              <a:rPr lang="es-UY" sz="3100" dirty="0" smtClean="0"/>
              <a:t>Enfermedades </a:t>
            </a:r>
            <a:r>
              <a:rPr lang="es-UY" sz="3100" dirty="0"/>
              <a:t>del sistema </a:t>
            </a:r>
            <a:r>
              <a:rPr lang="es-UY" sz="3100" dirty="0" smtClean="0"/>
              <a:t>inmune;</a:t>
            </a:r>
          </a:p>
          <a:p>
            <a:pPr>
              <a:buFontTx/>
              <a:buChar char="-"/>
            </a:pPr>
            <a:r>
              <a:rPr lang="es-UY" sz="3100" dirty="0" smtClean="0"/>
              <a:t>Trastornos en la piel y </a:t>
            </a:r>
            <a:r>
              <a:rPr lang="es-UY" sz="3100" dirty="0" err="1" smtClean="0"/>
              <a:t>faneras</a:t>
            </a:r>
            <a:r>
              <a:rPr lang="es-UY" sz="3100" dirty="0" smtClean="0"/>
              <a:t>; </a:t>
            </a:r>
          </a:p>
          <a:p>
            <a:pPr>
              <a:buFontTx/>
              <a:buChar char="-"/>
            </a:pPr>
            <a:r>
              <a:rPr lang="es-UY" sz="3100" dirty="0" smtClean="0"/>
              <a:t>Angustia</a:t>
            </a:r>
          </a:p>
          <a:p>
            <a:pPr>
              <a:buFontTx/>
              <a:buChar char="-"/>
            </a:pPr>
            <a:r>
              <a:rPr lang="es-UY" sz="3100" dirty="0" smtClean="0"/>
              <a:t>Ansiedad</a:t>
            </a:r>
          </a:p>
          <a:p>
            <a:pPr>
              <a:buFontTx/>
              <a:buChar char="-"/>
            </a:pPr>
            <a:r>
              <a:rPr lang="es-UY" sz="3100" dirty="0" smtClean="0"/>
              <a:t>Intolerancia</a:t>
            </a:r>
          </a:p>
          <a:p>
            <a:pPr>
              <a:buFontTx/>
              <a:buChar char="-"/>
            </a:pPr>
            <a:r>
              <a:rPr lang="es-UY" sz="3100" dirty="0" smtClean="0"/>
              <a:t>Problemas de interrelación;</a:t>
            </a:r>
          </a:p>
          <a:p>
            <a:pPr>
              <a:buFontTx/>
              <a:buChar char="-"/>
            </a:pPr>
            <a:r>
              <a:rPr lang="es-UY" sz="3100" dirty="0" smtClean="0"/>
              <a:t>Conductas adictivas; </a:t>
            </a:r>
          </a:p>
          <a:p>
            <a:pPr>
              <a:buFontTx/>
              <a:buChar char="-"/>
            </a:pPr>
            <a:r>
              <a:rPr lang="es-UY" sz="3100" dirty="0" smtClean="0"/>
              <a:t>Conductas de riesgo; </a:t>
            </a:r>
          </a:p>
          <a:p>
            <a:pPr>
              <a:buFontTx/>
              <a:buChar char="-"/>
            </a:pPr>
            <a:r>
              <a:rPr lang="es-UY" sz="3100" dirty="0"/>
              <a:t>Síndrome de </a:t>
            </a:r>
            <a:r>
              <a:rPr lang="es-UY" sz="3100" dirty="0" err="1"/>
              <a:t>burnout</a:t>
            </a:r>
            <a:endParaRPr lang="es-UY" sz="3100" dirty="0" smtClean="0"/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6" y="1258479"/>
            <a:ext cx="4106314" cy="4867684"/>
          </a:xfrm>
        </p:spPr>
      </p:pic>
    </p:spTree>
    <p:extLst>
      <p:ext uri="{BB962C8B-B14F-4D97-AF65-F5344CB8AC3E}">
        <p14:creationId xmlns:p14="http://schemas.microsoft.com/office/powerpoint/2010/main" val="265833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 smtClean="0"/>
              <a:t>Síndrome de estrés post-traumático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4172272" cy="5001419"/>
          </a:xfrm>
        </p:spPr>
        <p:txBody>
          <a:bodyPr>
            <a:normAutofit fontScale="25000" lnSpcReduction="20000"/>
          </a:bodyPr>
          <a:lstStyle/>
          <a:p>
            <a:r>
              <a:rPr lang="es-UY" sz="800" dirty="0"/>
              <a:t>Significativo deterioro del desempeño El SEPT implica: </a:t>
            </a:r>
          </a:p>
          <a:p>
            <a:r>
              <a:rPr lang="es-UY" sz="9600" dirty="0" smtClean="0"/>
              <a:t>Recuerdos angustiantes, recurrentes e intrusivos : imágenes y percepciones</a:t>
            </a:r>
          </a:p>
          <a:p>
            <a:r>
              <a:rPr lang="es-UY" sz="9600" dirty="0" smtClean="0"/>
              <a:t>Sueños </a:t>
            </a:r>
            <a:r>
              <a:rPr lang="es-UY" sz="9600" dirty="0"/>
              <a:t>angustiantes y </a:t>
            </a:r>
            <a:r>
              <a:rPr lang="es-UY" sz="9600" dirty="0" smtClean="0"/>
              <a:t>recurrentes</a:t>
            </a:r>
          </a:p>
          <a:p>
            <a:r>
              <a:rPr lang="es-UY" sz="9600" dirty="0" smtClean="0"/>
              <a:t>Rememoración </a:t>
            </a:r>
            <a:r>
              <a:rPr lang="es-UY" sz="9600" dirty="0"/>
              <a:t>y </a:t>
            </a:r>
            <a:r>
              <a:rPr lang="es-UY" sz="9600" dirty="0" smtClean="0"/>
              <a:t>flashbacks</a:t>
            </a:r>
          </a:p>
          <a:p>
            <a:r>
              <a:rPr lang="es-UY" sz="9600" dirty="0" smtClean="0"/>
              <a:t>Intenso </a:t>
            </a:r>
            <a:r>
              <a:rPr lang="es-UY" sz="9600" dirty="0" err="1"/>
              <a:t>distrés</a:t>
            </a:r>
            <a:r>
              <a:rPr lang="es-UY" sz="9600" dirty="0"/>
              <a:t> psicológico ante </a:t>
            </a:r>
            <a:r>
              <a:rPr lang="es-UY" sz="9600" dirty="0" smtClean="0"/>
              <a:t>símbolos</a:t>
            </a:r>
          </a:p>
          <a:p>
            <a:r>
              <a:rPr lang="es-UY" sz="9600" dirty="0" smtClean="0"/>
              <a:t>Reactividad </a:t>
            </a:r>
            <a:r>
              <a:rPr lang="es-UY" sz="9600" dirty="0"/>
              <a:t>fisiológica ante los símbolos Tipos de Re-experimentación Intrusión </a:t>
            </a:r>
          </a:p>
          <a:p>
            <a:r>
              <a:rPr lang="es-UY" sz="9600" dirty="0" smtClean="0"/>
              <a:t>Esfuerzos </a:t>
            </a:r>
            <a:r>
              <a:rPr lang="es-UY" sz="9600" dirty="0"/>
              <a:t>por evitar pensamientos, sentimientos , conversaciones, actividades, lugares o personas que evoquen el </a:t>
            </a:r>
            <a:r>
              <a:rPr lang="es-UY" sz="9600" dirty="0" smtClean="0"/>
              <a:t>evento</a:t>
            </a:r>
          </a:p>
          <a:p>
            <a:r>
              <a:rPr lang="es-UY" sz="9600" dirty="0" smtClean="0"/>
              <a:t> </a:t>
            </a:r>
            <a:r>
              <a:rPr lang="es-UY" sz="9600" dirty="0"/>
              <a:t>Amnesia de aspectos </a:t>
            </a:r>
            <a:r>
              <a:rPr lang="es-UY" sz="9600" dirty="0" smtClean="0"/>
              <a:t>relevantes</a:t>
            </a:r>
            <a:endParaRPr lang="es-UY" sz="9600" dirty="0"/>
          </a:p>
          <a:p>
            <a:endParaRPr lang="es-UY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99992" y="1340768"/>
            <a:ext cx="4186808" cy="4785395"/>
          </a:xfrm>
        </p:spPr>
        <p:txBody>
          <a:bodyPr>
            <a:normAutofit fontScale="25000" lnSpcReduction="20000"/>
          </a:bodyPr>
          <a:lstStyle/>
          <a:p>
            <a:r>
              <a:rPr lang="es-UY" sz="9600" dirty="0"/>
              <a:t>Disminución notoria del interés y sensación de poco futuro</a:t>
            </a:r>
          </a:p>
          <a:p>
            <a:r>
              <a:rPr lang="es-UY" sz="9600" dirty="0"/>
              <a:t>Sentimiento de desapego e insensibilidad Evitación persistente, embotamiento y estupor </a:t>
            </a:r>
          </a:p>
          <a:p>
            <a:r>
              <a:rPr lang="es-UY" sz="9600" dirty="0"/>
              <a:t>Dificultades para </a:t>
            </a:r>
            <a:r>
              <a:rPr lang="es-UY" sz="9600" dirty="0" err="1" smtClean="0"/>
              <a:t>dormir,Irritabilidad</a:t>
            </a:r>
            <a:r>
              <a:rPr lang="es-UY" sz="9600" dirty="0" smtClean="0"/>
              <a:t> </a:t>
            </a:r>
            <a:r>
              <a:rPr lang="es-UY" sz="9600" dirty="0"/>
              <a:t>y ataques de ira</a:t>
            </a:r>
          </a:p>
          <a:p>
            <a:r>
              <a:rPr lang="es-UY" sz="9600" dirty="0"/>
              <a:t>Dificultades para concentrarse Hipervigilancia Sobresalto exagerado al mínimo estímulo </a:t>
            </a:r>
          </a:p>
          <a:p>
            <a:r>
              <a:rPr lang="es-UY" sz="9600" dirty="0"/>
              <a:t>Síntomas persistentes de un creciente estado de excitación 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0839540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600" dirty="0" smtClean="0"/>
              <a:t>TRASTORNO POR ESTRÉS Post-Traumático</a:t>
            </a:r>
            <a:endParaRPr lang="es-UY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algn="ctr"/>
            <a:r>
              <a:rPr lang="es-UY" sz="5100" b="1" i="1" dirty="0" smtClean="0"/>
              <a:t>CAUSAS:</a:t>
            </a:r>
          </a:p>
          <a:p>
            <a:r>
              <a:rPr lang="es-UY" sz="4200" i="1" dirty="0" smtClean="0"/>
              <a:t>Accidentes graves (</a:t>
            </a:r>
            <a:r>
              <a:rPr lang="es-UY" sz="4200" i="1" dirty="0" err="1" smtClean="0"/>
              <a:t>automovil</a:t>
            </a:r>
            <a:r>
              <a:rPr lang="es-UY" sz="4200" i="1" dirty="0" smtClean="0"/>
              <a:t>, ferrocarril)</a:t>
            </a:r>
          </a:p>
          <a:p>
            <a:r>
              <a:rPr lang="es-UY" sz="4200" i="1" dirty="0" smtClean="0"/>
              <a:t>Catástrofes </a:t>
            </a:r>
            <a:r>
              <a:rPr lang="es-UY" sz="4200" i="1" dirty="0"/>
              <a:t>naturales</a:t>
            </a:r>
            <a:r>
              <a:rPr lang="es-UY" sz="4200" dirty="0"/>
              <a:t> (inundaciones o </a:t>
            </a:r>
            <a:r>
              <a:rPr lang="es-UY" sz="4200" dirty="0" smtClean="0"/>
              <a:t> terremotos)</a:t>
            </a:r>
            <a:endParaRPr lang="es-UY" sz="4200" dirty="0"/>
          </a:p>
          <a:p>
            <a:r>
              <a:rPr lang="es-UY" sz="4200" i="1" dirty="0"/>
              <a:t>Catástrofes provocadas por el hombre</a:t>
            </a:r>
            <a:r>
              <a:rPr lang="es-UY" sz="4200" dirty="0"/>
              <a:t> (bombardeos)</a:t>
            </a:r>
          </a:p>
          <a:p>
            <a:r>
              <a:rPr lang="es-UY" sz="4200" i="1" dirty="0"/>
              <a:t>Ataques personales violentos</a:t>
            </a:r>
            <a:r>
              <a:rPr lang="es-UY" sz="4200" dirty="0"/>
              <a:t> (asaltos, violaciones, tortura, cautiverio o </a:t>
            </a:r>
            <a:r>
              <a:rPr lang="es-UY" sz="4200" dirty="0" smtClean="0"/>
              <a:t>secuestro)</a:t>
            </a:r>
          </a:p>
          <a:p>
            <a:r>
              <a:rPr lang="es-UY" sz="4200" i="1" dirty="0" smtClean="0"/>
              <a:t>Maltrato </a:t>
            </a:r>
            <a:r>
              <a:rPr lang="es-UY" sz="4200" i="1" dirty="0"/>
              <a:t>físico</a:t>
            </a:r>
            <a:endParaRPr lang="es-UY" sz="4200" dirty="0"/>
          </a:p>
          <a:p>
            <a:r>
              <a:rPr lang="es-UY" sz="4200" i="1" dirty="0"/>
              <a:t>Ataque sexual</a:t>
            </a:r>
            <a:endParaRPr lang="es-UY" sz="4200" dirty="0"/>
          </a:p>
          <a:p>
            <a:r>
              <a:rPr lang="es-UY" sz="4200" i="1" dirty="0"/>
              <a:t>Acoso sexual</a:t>
            </a:r>
            <a:endParaRPr lang="es-UY" sz="4200" dirty="0"/>
          </a:p>
          <a:p>
            <a:r>
              <a:rPr lang="es-UY" sz="4200" i="1" dirty="0"/>
              <a:t>Maltrato emocional</a:t>
            </a:r>
            <a:endParaRPr lang="es-UY" sz="4200" dirty="0"/>
          </a:p>
          <a:p>
            <a:r>
              <a:rPr lang="es-UY" sz="4200" i="1" dirty="0"/>
              <a:t>Abandono</a:t>
            </a:r>
            <a:endParaRPr lang="es-UY" sz="4200" dirty="0"/>
          </a:p>
          <a:p>
            <a:pPr marL="0" indent="0">
              <a:buNone/>
            </a:pPr>
            <a:r>
              <a:rPr lang="es-UY" dirty="0"/>
              <a:t/>
            </a:r>
            <a:br>
              <a:rPr lang="es-UY" dirty="0"/>
            </a:br>
            <a:endParaRPr lang="es-UY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958181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3026171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UY" dirty="0" smtClean="0"/>
              <a:t/>
            </a:r>
            <a:br>
              <a:rPr lang="es-UY" dirty="0" smtClean="0"/>
            </a:br>
            <a:r>
              <a:rPr lang="es-UY" dirty="0"/>
              <a:t/>
            </a:r>
            <a:br>
              <a:rPr lang="es-UY" dirty="0"/>
            </a:br>
            <a:r>
              <a:rPr lang="es-UY" sz="3600" dirty="0" smtClean="0"/>
              <a:t>SINDROME DE BURNOUT (afecta &gt; 30% de personal de salud, docentes y policías</a:t>
            </a:r>
            <a:r>
              <a:rPr lang="es-UY" dirty="0" smtClean="0"/>
              <a:t>.</a:t>
            </a:r>
            <a:br>
              <a:rPr lang="es-UY" dirty="0" smtClean="0"/>
            </a:br>
            <a:r>
              <a:rPr lang="es-UY" dirty="0" smtClean="0"/>
              <a:t/>
            </a:r>
            <a:br>
              <a:rPr lang="es-UY" dirty="0" smtClean="0"/>
            </a:b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AR" b="1" dirty="0"/>
              <a:t>EL BURNOUT  O DESGASTE PROFESIONAL:</a:t>
            </a:r>
            <a:endParaRPr lang="es-UY" dirty="0"/>
          </a:p>
          <a:p>
            <a:r>
              <a:rPr lang="es-AR" b="1" dirty="0"/>
              <a:t>Entidad descripta inicialmente en los profesionales de la salud en 1974, que pronto se demostró que afectaba a todas aquellas personas que interactúan con otras personas, (médicos, enfermeras, asistentes sociales, psicólogos, maestras y policías)</a:t>
            </a:r>
            <a:endParaRPr lang="es-UY" dirty="0"/>
          </a:p>
          <a:p>
            <a:r>
              <a:rPr lang="es-AR" b="1" dirty="0"/>
              <a:t>Representaría una fase avanzada de estrés laboral.</a:t>
            </a:r>
            <a:endParaRPr lang="es-UY" dirty="0"/>
          </a:p>
          <a:p>
            <a:endParaRPr lang="es-UY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err="1"/>
              <a:t>Freudemberg</a:t>
            </a:r>
            <a:r>
              <a:rPr lang="es-UY" dirty="0"/>
              <a:t> </a:t>
            </a:r>
            <a:r>
              <a:rPr lang="es-UY" dirty="0" smtClean="0"/>
              <a:t>(médico</a:t>
            </a:r>
            <a:r>
              <a:rPr lang="es-ES" dirty="0" smtClean="0"/>
              <a:t> psiquiatra),  observó </a:t>
            </a:r>
            <a:r>
              <a:rPr lang="es-ES" dirty="0"/>
              <a:t>que al año de trabajar,  una proporción de personas sufría una progresiva pérdida de la energía y de la motivación por la tarea que los llevaba hasta el agotamiento y la depresión</a:t>
            </a:r>
            <a:r>
              <a:rPr lang="es-ES" dirty="0" smtClean="0"/>
              <a:t>.</a:t>
            </a:r>
          </a:p>
          <a:p>
            <a:r>
              <a:rPr lang="es-ES" dirty="0" smtClean="0"/>
              <a:t>Cristina </a:t>
            </a:r>
            <a:r>
              <a:rPr lang="es-ES" dirty="0" err="1"/>
              <a:t>Maslach</a:t>
            </a:r>
            <a:r>
              <a:rPr lang="es-ES" dirty="0"/>
              <a:t>  (psicóloga),  analizó las respuestas emocionales de los profesionales afectados, calificó a esta entidad como síndrome del </a:t>
            </a:r>
            <a:r>
              <a:rPr lang="es-ES" dirty="0" err="1"/>
              <a:t>Burnout</a:t>
            </a:r>
            <a:r>
              <a:rPr lang="es-ES" dirty="0"/>
              <a:t> o </a:t>
            </a:r>
            <a:r>
              <a:rPr lang="es-ES" dirty="0" smtClean="0"/>
              <a:t>quemado. 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7583013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err="1" smtClean="0"/>
              <a:t>Sintomas</a:t>
            </a:r>
            <a:r>
              <a:rPr lang="es-UY" dirty="0" smtClean="0"/>
              <a:t> de </a:t>
            </a:r>
            <a:r>
              <a:rPr lang="es-UY" dirty="0" err="1" smtClean="0"/>
              <a:t>Burnout</a:t>
            </a:r>
            <a:r>
              <a:rPr lang="es-UY" dirty="0" smtClean="0"/>
              <a:t>: 3 D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s-UY" sz="3600" b="1" dirty="0" smtClean="0">
                <a:latin typeface="Baskerville Old Face" pitchFamily="18" charset="0"/>
              </a:rPr>
              <a:t>Desgaste</a:t>
            </a:r>
            <a:endParaRPr lang="es-UY" sz="3600" dirty="0">
              <a:latin typeface="Baskerville Old Face" pitchFamily="18" charset="0"/>
            </a:endParaRPr>
          </a:p>
          <a:p>
            <a:r>
              <a:rPr lang="es-UY" sz="3600" b="1" dirty="0">
                <a:latin typeface="Baskerville Old Face" pitchFamily="18" charset="0"/>
              </a:rPr>
              <a:t>Desánimo</a:t>
            </a:r>
            <a:endParaRPr lang="es-UY" sz="3600" dirty="0">
              <a:latin typeface="Baskerville Old Face" pitchFamily="18" charset="0"/>
            </a:endParaRPr>
          </a:p>
          <a:p>
            <a:r>
              <a:rPr lang="es-UY" sz="3600" b="1" dirty="0">
                <a:latin typeface="Baskerville Old Face" pitchFamily="18" charset="0"/>
              </a:rPr>
              <a:t>Desesperanza y en ese orden… </a:t>
            </a:r>
            <a:endParaRPr lang="es-UY" sz="3600" dirty="0">
              <a:latin typeface="Baskerville Old Face" pitchFamily="18" charset="0"/>
            </a:endParaRPr>
          </a:p>
          <a:p>
            <a:r>
              <a:rPr lang="es-UY" sz="3600" b="1" dirty="0">
                <a:latin typeface="Baskerville Old Face" pitchFamily="18" charset="0"/>
              </a:rPr>
              <a:t>Primero nos desgastamos en el trabajo, luego perdemos el ánimo y después perdemos la esperanza… y cuando perdemos la esperanza el retorno es muy difícil</a:t>
            </a:r>
            <a:r>
              <a:rPr lang="es-UY" sz="3600" b="1" dirty="0" smtClean="0">
                <a:latin typeface="Baskerville Old Face" pitchFamily="18" charset="0"/>
              </a:rPr>
              <a:t>.</a:t>
            </a:r>
          </a:p>
          <a:p>
            <a:r>
              <a:rPr lang="es-UY" sz="3600" dirty="0" smtClean="0">
                <a:latin typeface="Baskerville Old Face" pitchFamily="18" charset="0"/>
              </a:rPr>
              <a:t>Irritación</a:t>
            </a:r>
            <a:r>
              <a:rPr lang="es-UY" sz="3600" dirty="0">
                <a:latin typeface="Baskerville Old Face" pitchFamily="18" charset="0"/>
              </a:rPr>
              <a:t>, intolerancia, impaciencia, insomnio, etc. </a:t>
            </a:r>
            <a:endParaRPr lang="es-UY" sz="3600" dirty="0" smtClean="0">
              <a:latin typeface="Baskerville Old Face" pitchFamily="18" charset="0"/>
            </a:endParaRPr>
          </a:p>
          <a:p>
            <a:r>
              <a:rPr lang="es-UY" sz="3600" dirty="0" smtClean="0">
                <a:latin typeface="Baskerville Old Face" pitchFamily="18" charset="0"/>
              </a:rPr>
              <a:t>El </a:t>
            </a:r>
            <a:r>
              <a:rPr lang="es-UY" sz="3600" dirty="0">
                <a:latin typeface="Baskerville Old Face" pitchFamily="18" charset="0"/>
              </a:rPr>
              <a:t>acumulo de estas situaciones pueden tornar al policía aun mas violento, porque lidiar con determinadas situaciones requieren energía y firmeza para demostrar a los </a:t>
            </a:r>
            <a:r>
              <a:rPr lang="es-UY" sz="3600" dirty="0" smtClean="0">
                <a:latin typeface="Baskerville Old Face" pitchFamily="18" charset="0"/>
              </a:rPr>
              <a:t>delincuentes quienes </a:t>
            </a:r>
            <a:r>
              <a:rPr lang="es-UY" sz="3600" dirty="0">
                <a:latin typeface="Baskerville Old Face" pitchFamily="18" charset="0"/>
              </a:rPr>
              <a:t>están al mando, y quienes defienden la ley. </a:t>
            </a:r>
            <a:endParaRPr lang="es-UY" sz="3600" dirty="0" smtClean="0">
              <a:latin typeface="Baskerville Old Face" pitchFamily="18" charset="0"/>
            </a:endParaRPr>
          </a:p>
          <a:p>
            <a:r>
              <a:rPr lang="es-UY" sz="3600" dirty="0" smtClean="0">
                <a:latin typeface="Baskerville Old Face" pitchFamily="18" charset="0"/>
              </a:rPr>
              <a:t>Y </a:t>
            </a:r>
            <a:r>
              <a:rPr lang="es-UY" sz="3600" dirty="0">
                <a:latin typeface="Baskerville Old Face" pitchFamily="18" charset="0"/>
              </a:rPr>
              <a:t>esto es un desfiladero muy peligroso</a:t>
            </a:r>
            <a:r>
              <a:rPr lang="es-UY" dirty="0"/>
              <a:t>.</a:t>
            </a:r>
          </a:p>
          <a:p>
            <a:endParaRPr lang="es-UY" dirty="0"/>
          </a:p>
          <a:p>
            <a:endParaRPr lang="es-UY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9" y="2060848"/>
            <a:ext cx="3729601" cy="2921521"/>
          </a:xfrm>
        </p:spPr>
      </p:pic>
    </p:spTree>
    <p:extLst>
      <p:ext uri="{BB962C8B-B14F-4D97-AF65-F5344CB8AC3E}">
        <p14:creationId xmlns:p14="http://schemas.microsoft.com/office/powerpoint/2010/main" val="19494514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200" dirty="0" smtClean="0"/>
              <a:t>Factores predisponentes del </a:t>
            </a:r>
            <a:r>
              <a:rPr lang="es-UY" sz="3200" dirty="0" err="1" smtClean="0"/>
              <a:t>Sd.Burnout</a:t>
            </a:r>
            <a:endParaRPr lang="es-UY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UY" b="1" dirty="0"/>
              <a:t>FACTORES PREDISPONENTES: </a:t>
            </a:r>
            <a:endParaRPr lang="es-UY" dirty="0"/>
          </a:p>
          <a:p>
            <a:r>
              <a:rPr lang="es-UY" b="1" dirty="0"/>
              <a:t>EDAD: L</a:t>
            </a:r>
            <a:r>
              <a:rPr lang="es-ES" dirty="0"/>
              <a:t>a juventud del profesional  le puede significar un  mayor esfuerzo el  afrontar ciertas situaciones laborales, de trabajo o económicas adversas. </a:t>
            </a:r>
            <a:endParaRPr lang="es-UY" dirty="0"/>
          </a:p>
          <a:p>
            <a:r>
              <a:rPr lang="es-ES" b="1" u="sng" dirty="0"/>
              <a:t>SOBRECARGA LABORAL</a:t>
            </a:r>
            <a:r>
              <a:rPr lang="es-ES" dirty="0"/>
              <a:t>: Genera disminución en la calidad del trabajo. </a:t>
            </a:r>
            <a:endParaRPr lang="es-UY" dirty="0"/>
          </a:p>
          <a:p>
            <a:r>
              <a:rPr lang="es-ES" b="1" u="sng" dirty="0"/>
              <a:t>SEXO</a:t>
            </a:r>
            <a:r>
              <a:rPr lang="es-ES" dirty="0"/>
              <a:t>: Las mujeres son </a:t>
            </a:r>
            <a:r>
              <a:rPr lang="es-ES" dirty="0" smtClean="0"/>
              <a:t>más </a:t>
            </a:r>
            <a:r>
              <a:rPr lang="es-ES" dirty="0"/>
              <a:t>vulnerables cuando tienen que desempeñar el rol profesional y el familiar. </a:t>
            </a:r>
            <a:endParaRPr lang="es-UY" dirty="0"/>
          </a:p>
          <a:p>
            <a:r>
              <a:rPr lang="es-ES" b="1" u="sng" dirty="0"/>
              <a:t>Estado civil</a:t>
            </a:r>
            <a:r>
              <a:rPr lang="es-ES" dirty="0"/>
              <a:t>: Las personas con pareja estable y las personas con hijos muestran una mayor capacidad para afrontar problemas y conflictos emocionales. </a:t>
            </a:r>
            <a:endParaRPr lang="es-UY" dirty="0"/>
          </a:p>
          <a:p>
            <a:endParaRPr lang="es-UY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UY" sz="4500" dirty="0" smtClean="0"/>
              <a:t>TRIADA DEL BURNOUT:</a:t>
            </a:r>
          </a:p>
          <a:p>
            <a:r>
              <a:rPr lang="es-UY" sz="4500" b="1" i="1" u="sng" dirty="0" smtClean="0"/>
              <a:t>Agotamiento emocional</a:t>
            </a:r>
          </a:p>
          <a:p>
            <a:endParaRPr lang="es-UY" sz="4500" b="1" i="1" u="sng" dirty="0"/>
          </a:p>
          <a:p>
            <a:pPr marL="0" indent="0">
              <a:buNone/>
            </a:pPr>
            <a:endParaRPr lang="es-UY" sz="4500" dirty="0"/>
          </a:p>
          <a:p>
            <a:r>
              <a:rPr lang="es-UY" sz="4500" b="1" i="1" u="sng" dirty="0"/>
              <a:t>Despersonalización  (es el más </a:t>
            </a:r>
            <a:r>
              <a:rPr lang="es-UY" sz="4500" b="1" i="1" u="sng" dirty="0" smtClean="0"/>
              <a:t>relevante)</a:t>
            </a:r>
          </a:p>
          <a:p>
            <a:pPr marL="0" indent="0">
              <a:buNone/>
            </a:pPr>
            <a:endParaRPr lang="es-UY" sz="4500" dirty="0"/>
          </a:p>
          <a:p>
            <a:r>
              <a:rPr lang="es-UY" sz="4500" b="1" i="1" u="sng" dirty="0"/>
              <a:t>Falta de realización profesional.</a:t>
            </a:r>
            <a:endParaRPr lang="es-UY" sz="4500" dirty="0"/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9872623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UY" dirty="0" smtClean="0"/>
              <a:t>1. Agotamiento emocional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832648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s-UY" sz="4400" b="1" dirty="0">
                <a:latin typeface="Baskerville Old Face" pitchFamily="18" charset="0"/>
              </a:rPr>
              <a:t>Agotamiento emocional: Se refiere a esa sensación de </a:t>
            </a:r>
            <a:r>
              <a:rPr lang="es-UY" sz="4400" b="1" dirty="0" smtClean="0">
                <a:latin typeface="Baskerville Old Face" pitchFamily="18" charset="0"/>
              </a:rPr>
              <a:t>haberse </a:t>
            </a:r>
            <a:r>
              <a:rPr lang="es-UY" sz="4400" b="1" dirty="0">
                <a:latin typeface="Baskerville Old Face" pitchFamily="18" charset="0"/>
              </a:rPr>
              <a:t>sobrepasado emocionalmente. </a:t>
            </a:r>
            <a:endParaRPr lang="es-UY" sz="4400" b="1" dirty="0" smtClean="0">
              <a:latin typeface="Baskerville Old Face" pitchFamily="18" charset="0"/>
            </a:endParaRPr>
          </a:p>
          <a:p>
            <a:pPr lvl="0"/>
            <a:r>
              <a:rPr lang="es-UY" sz="4400" dirty="0" smtClean="0">
                <a:latin typeface="Baskerville Old Face" pitchFamily="18" charset="0"/>
              </a:rPr>
              <a:t>Una </a:t>
            </a:r>
            <a:r>
              <a:rPr lang="es-UY" sz="4400" dirty="0">
                <a:latin typeface="Baskerville Old Face" pitchFamily="18" charset="0"/>
              </a:rPr>
              <a:t>de las fortalezas de la relación médico-paciente  es justamente el involucramiento profesional y humano con cada caso.  Mientras estamos con el paciente tenemos que estar involucrados, diferente es la situación si comenzamos a llevarnos los problemas para nuestra casa. </a:t>
            </a:r>
            <a:endParaRPr lang="es-UY" sz="4400" dirty="0" smtClean="0">
              <a:latin typeface="Baskerville Old Face" pitchFamily="18" charset="0"/>
            </a:endParaRPr>
          </a:p>
          <a:p>
            <a:pPr lvl="0"/>
            <a:r>
              <a:rPr lang="es-UY" sz="4400" dirty="0" smtClean="0">
                <a:latin typeface="Baskerville Old Face" pitchFamily="18" charset="0"/>
              </a:rPr>
              <a:t>Lo </a:t>
            </a:r>
            <a:r>
              <a:rPr lang="es-UY" sz="4400" dirty="0">
                <a:latin typeface="Baskerville Old Face" pitchFamily="18" charset="0"/>
              </a:rPr>
              <a:t>mismo con una enfermera, un terapeuta o un agente policial. </a:t>
            </a:r>
            <a:endParaRPr lang="es-UY" sz="4400" dirty="0" smtClean="0">
              <a:latin typeface="Baskerville Old Face" pitchFamily="18" charset="0"/>
            </a:endParaRPr>
          </a:p>
          <a:p>
            <a:pPr lvl="0"/>
            <a:r>
              <a:rPr lang="es-UY" sz="4400" dirty="0" smtClean="0">
                <a:latin typeface="Baskerville Old Face" pitchFamily="18" charset="0"/>
              </a:rPr>
              <a:t>Si </a:t>
            </a:r>
            <a:r>
              <a:rPr lang="es-UY" sz="4400" dirty="0">
                <a:latin typeface="Baskerville Old Face" pitchFamily="18" charset="0"/>
              </a:rPr>
              <a:t>no me involucro, le quito la subjetividad  al otro  y como en cualquier relación humana ese es un camino a nuestra despersonalización. </a:t>
            </a:r>
          </a:p>
          <a:p>
            <a:r>
              <a:rPr lang="es-UY" dirty="0"/>
              <a:t> </a:t>
            </a:r>
          </a:p>
          <a:p>
            <a:pPr marL="0" indent="0">
              <a:buNone/>
            </a:pPr>
            <a:r>
              <a:rPr lang="es-UY" b="1" dirty="0"/>
              <a:t> </a:t>
            </a:r>
            <a:endParaRPr lang="es-UY" dirty="0"/>
          </a:p>
          <a:p>
            <a:endParaRPr lang="es-UY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>
            <a:noAutofit/>
          </a:bodyPr>
          <a:lstStyle/>
          <a:p>
            <a:r>
              <a:rPr lang="es-UY" sz="2400" dirty="0" smtClean="0">
                <a:latin typeface="Baskerville Old Face" pitchFamily="18" charset="0"/>
              </a:rPr>
              <a:t>Factores que inciden:</a:t>
            </a:r>
          </a:p>
          <a:p>
            <a:r>
              <a:rPr lang="es-UY" sz="2400" dirty="0"/>
              <a:t>Prolongación de estados de estrés y carencia en el desarrollo de factores de protección como la buena comunicación, el aprender a expresar emociones y necesidades de una manera saludable. </a:t>
            </a:r>
          </a:p>
          <a:p>
            <a:r>
              <a:rPr lang="es-UY" sz="2400" dirty="0"/>
              <a:t>No aprender a equilibrar los estados de tensión.</a:t>
            </a:r>
          </a:p>
          <a:p>
            <a:r>
              <a:rPr lang="es-UY" sz="2400" dirty="0"/>
              <a:t>Llevarse los problemas para nuestra casa. </a:t>
            </a:r>
          </a:p>
          <a:p>
            <a:endParaRPr lang="es-UY" sz="2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2769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2. Despersonalización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s-UY" i="1" dirty="0"/>
              <a:t>Despersonalización: </a:t>
            </a:r>
            <a:r>
              <a:rPr lang="es-UY" i="1" dirty="0" smtClean="0"/>
              <a:t>(</a:t>
            </a:r>
            <a:r>
              <a:rPr lang="es-UY" i="1" dirty="0"/>
              <a:t>indiferencia o  pérdida de la sensibilidad ante el sufrimiento  de otras personas). </a:t>
            </a:r>
            <a:endParaRPr lang="es-UY" i="1" dirty="0" smtClean="0"/>
          </a:p>
          <a:p>
            <a:pPr lvl="0"/>
            <a:r>
              <a:rPr lang="es-UY" i="1" dirty="0" smtClean="0"/>
              <a:t>Respuesta </a:t>
            </a:r>
            <a:r>
              <a:rPr lang="es-UY" i="1" dirty="0"/>
              <a:t>negativa insensible o excesivamente despegada de las personas.</a:t>
            </a:r>
            <a:endParaRPr lang="es-UY" dirty="0"/>
          </a:p>
          <a:p>
            <a:r>
              <a:rPr lang="es-UY" b="1" i="1" dirty="0"/>
              <a:t>La despersonalización se caracteriza por la indiferencia y por actitudes cínicas hacia las responsabilidades o hacia las personas que demandan nuestro servicio</a:t>
            </a:r>
            <a:r>
              <a:rPr lang="es-UY" b="1" i="1" dirty="0" smtClean="0"/>
              <a:t>.</a:t>
            </a:r>
          </a:p>
          <a:p>
            <a:r>
              <a:rPr lang="es-UY" dirty="0"/>
              <a:t>La despersonalización significa que nos transformamos en robots. </a:t>
            </a:r>
            <a:endParaRPr lang="es-UY" dirty="0" smtClean="0"/>
          </a:p>
          <a:p>
            <a:endParaRPr lang="es-UY" dirty="0"/>
          </a:p>
          <a:p>
            <a:endParaRPr lang="es-UY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27984" y="1628800"/>
            <a:ext cx="4536504" cy="4525963"/>
          </a:xfrm>
        </p:spPr>
        <p:txBody>
          <a:bodyPr>
            <a:normAutofit fontScale="70000" lnSpcReduction="20000"/>
          </a:bodyPr>
          <a:lstStyle/>
          <a:p>
            <a:r>
              <a:rPr lang="es-UY" dirty="0" smtClean="0"/>
              <a:t>3. </a:t>
            </a:r>
            <a:r>
              <a:rPr lang="es-UY" b="1" u="sng" dirty="0" smtClean="0"/>
              <a:t>La </a:t>
            </a:r>
            <a:r>
              <a:rPr lang="es-UY" b="1" u="sng" dirty="0"/>
              <a:t>falta de realización profesional</a:t>
            </a:r>
            <a:r>
              <a:rPr lang="es-UY" dirty="0"/>
              <a:t>: </a:t>
            </a:r>
            <a:endParaRPr lang="es-UY" dirty="0" smtClean="0"/>
          </a:p>
          <a:p>
            <a:r>
              <a:rPr lang="es-UY" dirty="0" smtClean="0"/>
              <a:t>Lleva </a:t>
            </a:r>
            <a:r>
              <a:rPr lang="es-UY" dirty="0"/>
              <a:t>a la persona a evaluar de forma negativa su propio trabajo. </a:t>
            </a:r>
            <a:endParaRPr lang="es-UY" dirty="0" smtClean="0"/>
          </a:p>
          <a:p>
            <a:r>
              <a:rPr lang="es-UY" dirty="0" smtClean="0"/>
              <a:t>Siente una baja sensación </a:t>
            </a:r>
            <a:r>
              <a:rPr lang="es-UY" dirty="0"/>
              <a:t>de competencia y de logros laborales. </a:t>
            </a:r>
          </a:p>
          <a:p>
            <a:r>
              <a:rPr lang="es-UY" dirty="0"/>
              <a:t>Sentimientos de insuficiencia profesional y baja autoestima personal. </a:t>
            </a:r>
          </a:p>
          <a:p>
            <a:pPr marL="0" indent="0">
              <a:buNone/>
            </a:pPr>
            <a:endParaRPr lang="es-UY" dirty="0"/>
          </a:p>
          <a:p>
            <a:r>
              <a:rPr lang="es-UY" dirty="0"/>
              <a:t>Hay dos grandes causas de enfermedad, más allá de toda situación biológica: </a:t>
            </a:r>
          </a:p>
          <a:p>
            <a:r>
              <a:rPr lang="es-UY" dirty="0"/>
              <a:t>1) Necesidades básicas insatisfechas y 2) Las esperanzas frustradas.</a:t>
            </a:r>
          </a:p>
          <a:p>
            <a:endParaRPr lang="es-UY" dirty="0"/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1532944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UY" sz="2700" b="1" u="sng" dirty="0"/>
              <a:t>SINDROME DE BURNOUT EN LOS FUNCIONARIOS POLICIALES:</a:t>
            </a:r>
            <a:r>
              <a:rPr lang="es-UY" dirty="0"/>
              <a:t/>
            </a:r>
            <a:br>
              <a:rPr lang="es-UY" dirty="0"/>
            </a:b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6120680"/>
          </a:xfrm>
        </p:spPr>
        <p:txBody>
          <a:bodyPr>
            <a:normAutofit fontScale="47500" lnSpcReduction="20000"/>
          </a:bodyPr>
          <a:lstStyle/>
          <a:p>
            <a:r>
              <a:rPr lang="es-UY" dirty="0" smtClean="0"/>
              <a:t>En </a:t>
            </a:r>
            <a:r>
              <a:rPr lang="es-UY" dirty="0"/>
              <a:t>el ámbito policial existen diferentes circunstancias que llevan a una altísima tasa de </a:t>
            </a:r>
            <a:r>
              <a:rPr lang="es-UY" dirty="0" err="1"/>
              <a:t>Burnout</a:t>
            </a:r>
            <a:r>
              <a:rPr lang="es-UY" dirty="0"/>
              <a:t>: </a:t>
            </a:r>
          </a:p>
          <a:p>
            <a:pPr lvl="0"/>
            <a:r>
              <a:rPr lang="es-UY" dirty="0"/>
              <a:t>La interrelación con personas que operan fuera de la ley y por fuera de las más elementales normas de convivencia humana.</a:t>
            </a:r>
          </a:p>
          <a:p>
            <a:pPr lvl="0"/>
            <a:r>
              <a:rPr lang="es-UY" dirty="0"/>
              <a:t>El ser objeto de situaciones inesperadas de violencia, odio o represalias simplemente por llevar el uniforme policial.</a:t>
            </a:r>
          </a:p>
          <a:p>
            <a:pPr lvl="0"/>
            <a:r>
              <a:rPr lang="es-UY" dirty="0"/>
              <a:t>El asistir a llamados donde a través de las comunicaciones no se tienen datos muy precisos de los escenarios que se van a encontrar, encontrándose con situaciones de riesgo sea para su vida o para la vida de terceras personas. </a:t>
            </a:r>
          </a:p>
          <a:p>
            <a:pPr lvl="0"/>
            <a:r>
              <a:rPr lang="es-UY" dirty="0"/>
              <a:t>Aspectos como una estructura de mando jerarquizada que puede ser percibida como inflexible</a:t>
            </a:r>
            <a:r>
              <a:rPr lang="es-UY" dirty="0" smtClean="0"/>
              <a:t>.</a:t>
            </a:r>
          </a:p>
          <a:p>
            <a:pPr lvl="0"/>
            <a:r>
              <a:rPr lang="es-UY" dirty="0"/>
              <a:t>Expectativas de promoción interna no satisfechas, condiciones laborales precarias para el manejo de situaciones de riesgo. </a:t>
            </a:r>
          </a:p>
          <a:p>
            <a:pPr lvl="0"/>
            <a:r>
              <a:rPr lang="es-UY" dirty="0"/>
              <a:t>Temor a ser dañado, amenazado o puesto a prueba; </a:t>
            </a:r>
          </a:p>
          <a:p>
            <a:pPr lvl="0"/>
            <a:r>
              <a:rPr lang="es-UY" dirty="0"/>
              <a:t>Las herramientas de trabajo, que si bien pueden dar la sensación de poder, genera otros tipos de riesgo; </a:t>
            </a:r>
            <a:endParaRPr lang="es-UY" dirty="0" smtClean="0"/>
          </a:p>
          <a:p>
            <a:pPr lvl="0"/>
            <a:r>
              <a:rPr lang="es-UY" dirty="0"/>
              <a:t>La desvalorización social con respecto a la figura del policía; </a:t>
            </a:r>
          </a:p>
          <a:p>
            <a:pPr lvl="0"/>
            <a:r>
              <a:rPr lang="es-UY" dirty="0"/>
              <a:t>Escasa recompensa por su labor, muchas veces solo la satisfacción personal; las jornadas extensas de labor que debilita los lazos afectivos, etc. y trabajo en régimen de turnos, en días festivos,</a:t>
            </a:r>
          </a:p>
          <a:p>
            <a:pPr lvl="0"/>
            <a:endParaRPr lang="es-UY" dirty="0"/>
          </a:p>
          <a:p>
            <a:pPr lvl="0"/>
            <a:endParaRPr lang="es-UY" dirty="0"/>
          </a:p>
          <a:p>
            <a:endParaRPr lang="es-UY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0250"/>
            <a:ext cx="4038600" cy="2705862"/>
          </a:xfrm>
        </p:spPr>
      </p:pic>
    </p:spTree>
    <p:extLst>
      <p:ext uri="{BB962C8B-B14F-4D97-AF65-F5344CB8AC3E}">
        <p14:creationId xmlns:p14="http://schemas.microsoft.com/office/powerpoint/2010/main" val="2673798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s-UY" sz="3200" dirty="0" smtClean="0"/>
              <a:t>PREVENCION Y TRATAMIENTO (5’C)</a:t>
            </a:r>
            <a:endParaRPr lang="es-UY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s-UY" sz="8000" dirty="0" smtClean="0">
                <a:latin typeface="Baskerville Old Face" pitchFamily="18" charset="0"/>
              </a:rPr>
              <a:t>1) Capacitación</a:t>
            </a:r>
            <a:r>
              <a:rPr lang="es-UY" sz="8000" dirty="0">
                <a:latin typeface="Baskerville Old Face" pitchFamily="18" charset="0"/>
              </a:rPr>
              <a:t>: la preparación técnico-profesional como en toda área del conocimiento, pero especialmente crítico y fundamental en estos tiempos de cambios  y turbulencias sociales, la preparación emocional para poder manejar a satisfacción situaciones </a:t>
            </a:r>
            <a:r>
              <a:rPr lang="es-UY" sz="8000" dirty="0" smtClean="0">
                <a:latin typeface="Baskerville Old Face" pitchFamily="18" charset="0"/>
              </a:rPr>
              <a:t>complejas, imprevisibles  y riesgosas.</a:t>
            </a:r>
          </a:p>
          <a:p>
            <a:r>
              <a:rPr lang="es-UY" sz="8000" dirty="0" smtClean="0">
                <a:latin typeface="Baskerville Old Face" pitchFamily="18" charset="0"/>
              </a:rPr>
              <a:t>El </a:t>
            </a:r>
            <a:r>
              <a:rPr lang="es-UY" sz="8000" dirty="0">
                <a:latin typeface="Baskerville Old Face" pitchFamily="18" charset="0"/>
              </a:rPr>
              <a:t>médico de trinchera (los que estamos en las ambulancias de emergencia), y especialmente los policías que andan patrullando la ciudad, en las circunstancias actuales debemos ser como esos vehículos anfibios, capaces de sobrevivir, adaptarnos  y sobrellevar la marcha aún en los ambientes más adversos. </a:t>
            </a:r>
          </a:p>
          <a:p>
            <a:endParaRPr lang="es-UY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s-UY" sz="7200" dirty="0" smtClean="0">
                <a:latin typeface="Baskerville Old Face" pitchFamily="18" charset="0"/>
              </a:rPr>
              <a:t>2) Comunicación </a:t>
            </a:r>
            <a:r>
              <a:rPr lang="es-UY" sz="7200" dirty="0">
                <a:latin typeface="Baskerville Old Face" pitchFamily="18" charset="0"/>
              </a:rPr>
              <a:t>(que no es lo mismo que información ni que </a:t>
            </a:r>
            <a:r>
              <a:rPr lang="es-UY" sz="7200" dirty="0" err="1">
                <a:latin typeface="Baskerville Old Face" pitchFamily="18" charset="0"/>
              </a:rPr>
              <a:t>conexion</a:t>
            </a:r>
            <a:r>
              <a:rPr lang="es-UY" sz="7200" dirty="0">
                <a:latin typeface="Baskerville Old Face" pitchFamily="18" charset="0"/>
              </a:rPr>
              <a:t>). La comunicación es un encuentro humano entre 2 sujetos, cada uno con su marco de referencia y sus expectativas de vida. </a:t>
            </a:r>
          </a:p>
          <a:p>
            <a:pPr lvl="0"/>
            <a:r>
              <a:rPr lang="es-UY" sz="7200" dirty="0" smtClean="0">
                <a:latin typeface="Baskerville Old Face" pitchFamily="18" charset="0"/>
              </a:rPr>
              <a:t>3) Comprensión</a:t>
            </a:r>
            <a:r>
              <a:rPr lang="es-UY" sz="7200" dirty="0">
                <a:latin typeface="Baskerville Old Face" pitchFamily="18" charset="0"/>
              </a:rPr>
              <a:t>, los griegos hablan de “empatía”, comprender al otro desde el otro pero que a su vez el otro me comprenda a mí desde mí.  Ese desde es clave, porque generalmente comprendemos al otro pero desde nosotros. Es el ponerse en el lugar del otro.  Apelando a la cotidianeidad es lo que le decimos a un amigo que no nos entiende: “</a:t>
            </a:r>
            <a:r>
              <a:rPr lang="es-UY" sz="7200" dirty="0" err="1">
                <a:latin typeface="Baskerville Old Face" pitchFamily="18" charset="0"/>
              </a:rPr>
              <a:t>ponete</a:t>
            </a:r>
            <a:r>
              <a:rPr lang="es-UY" sz="7200" dirty="0">
                <a:latin typeface="Baskerville Old Face" pitchFamily="18" charset="0"/>
              </a:rPr>
              <a:t> en mi lugar”</a:t>
            </a:r>
          </a:p>
          <a:p>
            <a:pPr lvl="0"/>
            <a:r>
              <a:rPr lang="es-UY" sz="7200" dirty="0" smtClean="0">
                <a:latin typeface="Baskerville Old Face" pitchFamily="18" charset="0"/>
              </a:rPr>
              <a:t>4) Confianza</a:t>
            </a:r>
            <a:r>
              <a:rPr lang="es-UY" sz="7200" dirty="0">
                <a:latin typeface="Baskerville Old Face" pitchFamily="18" charset="0"/>
              </a:rPr>
              <a:t>: Si sabemos comunicarnos, hacemos que nos comprendan, y si nos comprenden generamos las condiciones para tener confianza. Empatía, confianza, capacidad de interactuar con el otro</a:t>
            </a:r>
            <a:r>
              <a:rPr lang="es-UY" sz="7200" dirty="0" smtClean="0">
                <a:latin typeface="Baskerville Old Face" pitchFamily="18" charset="0"/>
              </a:rPr>
              <a:t>..</a:t>
            </a:r>
            <a:endParaRPr lang="es-UY" sz="7200" dirty="0">
              <a:latin typeface="Baskerville Old Face" pitchFamily="18" charset="0"/>
            </a:endParaRPr>
          </a:p>
          <a:p>
            <a:pPr lvl="0"/>
            <a:r>
              <a:rPr lang="es-UY" sz="7200" dirty="0" smtClean="0">
                <a:latin typeface="Baskerville Old Face" pitchFamily="18" charset="0"/>
              </a:rPr>
              <a:t>5) Contención</a:t>
            </a:r>
            <a:r>
              <a:rPr lang="es-UY" sz="7200" dirty="0">
                <a:latin typeface="Baskerville Old Face" pitchFamily="18" charset="0"/>
              </a:rPr>
              <a:t>, confortar:  El grupo, los pares, las redes de apoyo son fundamentales para la contención.  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5203056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es-UY" dirty="0" smtClean="0"/>
              <a:t>5) CONTENCION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577483"/>
          </a:xfrm>
        </p:spPr>
        <p:txBody>
          <a:bodyPr>
            <a:noAutofit/>
          </a:bodyPr>
          <a:lstStyle/>
          <a:p>
            <a:r>
              <a:rPr lang="es-ES" sz="1800" dirty="0">
                <a:latin typeface="Baskerville Old Face" pitchFamily="18" charset="0"/>
              </a:rPr>
              <a:t>Equilibrio de áreas vitales: familia, amigos, aficiones, descanso, trabajo.</a:t>
            </a:r>
            <a:endParaRPr lang="es-UY" sz="1800" dirty="0">
              <a:latin typeface="Baskerville Old Face" pitchFamily="18" charset="0"/>
            </a:endParaRPr>
          </a:p>
          <a:p>
            <a:pPr marL="0" indent="0">
              <a:buNone/>
            </a:pPr>
            <a:r>
              <a:rPr lang="es-UY" sz="1800" dirty="0" smtClean="0">
                <a:latin typeface="Baskerville Old Face" pitchFamily="18" charset="0"/>
              </a:rPr>
              <a:t>Y  las </a:t>
            </a:r>
            <a:r>
              <a:rPr lang="es-UY" sz="1800" dirty="0">
                <a:latin typeface="Baskerville Old Face" pitchFamily="18" charset="0"/>
              </a:rPr>
              <a:t>redes de apoyo son fundamentales para la contención. </a:t>
            </a:r>
          </a:p>
          <a:p>
            <a:r>
              <a:rPr lang="es-UY" sz="1800" b="1" dirty="0">
                <a:latin typeface="Baskerville Old Face" pitchFamily="18" charset="0"/>
              </a:rPr>
              <a:t>Apoyo profesional psicológico</a:t>
            </a:r>
            <a:r>
              <a:rPr lang="es-UY" sz="1800" dirty="0">
                <a:latin typeface="Baskerville Old Face" pitchFamily="18" charset="0"/>
              </a:rPr>
              <a:t> debemos hacer un cambio social muy profundo, dejando de estigmatizar a quién concurre al psiquiatra o al psicólogo. </a:t>
            </a:r>
          </a:p>
          <a:p>
            <a:r>
              <a:rPr lang="es-UY" sz="1800" dirty="0">
                <a:latin typeface="Baskerville Old Face" pitchFamily="18" charset="0"/>
              </a:rPr>
              <a:t>Hay enfermedades que despiertan la solidaridad o la compasión general, un cáncer por ejemplo, en cambio hay otras que despiertan el estigma social y personal. </a:t>
            </a:r>
          </a:p>
          <a:p>
            <a:r>
              <a:rPr lang="es-UY" sz="1800" dirty="0">
                <a:latin typeface="Baskerville Old Face" pitchFamily="18" charset="0"/>
              </a:rPr>
              <a:t>Hay también en este aspecto otra variedad de “</a:t>
            </a:r>
            <a:r>
              <a:rPr lang="es-UY" sz="1800" dirty="0" err="1">
                <a:latin typeface="Baskerville Old Face" pitchFamily="18" charset="0"/>
              </a:rPr>
              <a:t>mobbing</a:t>
            </a:r>
            <a:r>
              <a:rPr lang="es-UY" sz="1800" dirty="0">
                <a:latin typeface="Baskerville Old Face" pitchFamily="18" charset="0"/>
              </a:rPr>
              <a:t>” o acoso. </a:t>
            </a:r>
          </a:p>
          <a:p>
            <a:r>
              <a:rPr lang="es-UY" sz="1800" dirty="0" smtClean="0">
                <a:latin typeface="Baskerville Old Face" pitchFamily="18" charset="0"/>
              </a:rPr>
              <a:t>Solicitar </a:t>
            </a:r>
            <a:r>
              <a:rPr lang="es-UY" sz="1800" dirty="0">
                <a:latin typeface="Baskerville Old Face" pitchFamily="18" charset="0"/>
              </a:rPr>
              <a:t>ayuda al profesional especializado cuando vivimos situaciones de estrés agudo, de decaimiento en nuestras habituales fuerzas,  los estados  anímicos son parte de la salud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2856"/>
            <a:ext cx="4326400" cy="3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90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s-UY" dirty="0" smtClean="0"/>
              <a:t>50 signos y síntomas de estrés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68863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s-UY" sz="4300" dirty="0">
                <a:latin typeface="Baskerville Old Face" pitchFamily="18" charset="0"/>
              </a:rPr>
              <a:t/>
            </a:r>
            <a:br>
              <a:rPr lang="es-UY" sz="4300" dirty="0">
                <a:latin typeface="Baskerville Old Face" pitchFamily="18" charset="0"/>
              </a:rPr>
            </a:br>
            <a:r>
              <a:rPr lang="es-UY" sz="4300" dirty="0">
                <a:latin typeface="Baskerville Old Face" pitchFamily="18" charset="0"/>
              </a:rPr>
              <a:t>1. Dolores de cabeza frecuentes, quijada agarrotada o con dolor</a:t>
            </a:r>
            <a:br>
              <a:rPr lang="es-UY" sz="4300" dirty="0">
                <a:latin typeface="Baskerville Old Face" pitchFamily="18" charset="0"/>
              </a:rPr>
            </a:br>
            <a:r>
              <a:rPr lang="es-UY" sz="4300" dirty="0">
                <a:latin typeface="Baskerville Old Face" pitchFamily="18" charset="0"/>
              </a:rPr>
              <a:t>2. Apretar o rechinar los dientes</a:t>
            </a:r>
            <a:br>
              <a:rPr lang="es-UY" sz="4300" dirty="0">
                <a:latin typeface="Baskerville Old Face" pitchFamily="18" charset="0"/>
              </a:rPr>
            </a:br>
            <a:r>
              <a:rPr lang="es-UY" sz="4300" dirty="0">
                <a:latin typeface="Baskerville Old Face" pitchFamily="18" charset="0"/>
              </a:rPr>
              <a:t>3. Tartamudeo o balbuceo</a:t>
            </a:r>
            <a:br>
              <a:rPr lang="es-UY" sz="4300" dirty="0">
                <a:latin typeface="Baskerville Old Face" pitchFamily="18" charset="0"/>
              </a:rPr>
            </a:br>
            <a:r>
              <a:rPr lang="es-UY" sz="4300" dirty="0">
                <a:latin typeface="Baskerville Old Face" pitchFamily="18" charset="0"/>
              </a:rPr>
              <a:t>4. Temblores, temblor de los labios, las manos</a:t>
            </a:r>
            <a:br>
              <a:rPr lang="es-UY" sz="4300" dirty="0">
                <a:latin typeface="Baskerville Old Face" pitchFamily="18" charset="0"/>
              </a:rPr>
            </a:br>
            <a:r>
              <a:rPr lang="es-UY" sz="4300" dirty="0">
                <a:latin typeface="Baskerville Old Face" pitchFamily="18" charset="0"/>
              </a:rPr>
              <a:t>5. Dolor de cuello, dolor de espalda, espasmos musculares</a:t>
            </a:r>
            <a:br>
              <a:rPr lang="es-UY" sz="4300" dirty="0">
                <a:latin typeface="Baskerville Old Face" pitchFamily="18" charset="0"/>
              </a:rPr>
            </a:br>
            <a:r>
              <a:rPr lang="es-UY" sz="4300" dirty="0">
                <a:latin typeface="Baskerville Old Face" pitchFamily="18" charset="0"/>
              </a:rPr>
              <a:t>6. Mareos, desmayos, mareos</a:t>
            </a:r>
            <a:br>
              <a:rPr lang="es-UY" sz="4300" dirty="0">
                <a:latin typeface="Baskerville Old Face" pitchFamily="18" charset="0"/>
              </a:rPr>
            </a:br>
            <a:r>
              <a:rPr lang="es-UY" sz="4300" dirty="0">
                <a:latin typeface="Baskerville Old Face" pitchFamily="18" charset="0"/>
              </a:rPr>
              <a:t>7. Pitidos, zumbidos o “sonidos de chasquidos” </a:t>
            </a:r>
            <a:br>
              <a:rPr lang="es-UY" sz="4300" dirty="0">
                <a:latin typeface="Baskerville Old Face" pitchFamily="18" charset="0"/>
              </a:rPr>
            </a:br>
            <a:r>
              <a:rPr lang="es-UY" sz="4300" dirty="0">
                <a:latin typeface="Baskerville Old Face" pitchFamily="18" charset="0"/>
              </a:rPr>
              <a:t>8. Frecuente </a:t>
            </a:r>
            <a:r>
              <a:rPr lang="es-UY" sz="4300" dirty="0" err="1">
                <a:latin typeface="Baskerville Old Face" pitchFamily="18" charset="0"/>
              </a:rPr>
              <a:t>ruborización</a:t>
            </a:r>
            <a:r>
              <a:rPr lang="es-UY" sz="4300" dirty="0">
                <a:latin typeface="Baskerville Old Face" pitchFamily="18" charset="0"/>
              </a:rPr>
              <a:t>, sudoración</a:t>
            </a:r>
            <a:br>
              <a:rPr lang="es-UY" sz="4300" dirty="0">
                <a:latin typeface="Baskerville Old Face" pitchFamily="18" charset="0"/>
              </a:rPr>
            </a:br>
            <a:r>
              <a:rPr lang="es-UY" sz="4300" dirty="0">
                <a:latin typeface="Baskerville Old Face" pitchFamily="18" charset="0"/>
              </a:rPr>
              <a:t>9. Manos o pies fríos o sudorosos</a:t>
            </a:r>
            <a:br>
              <a:rPr lang="es-UY" sz="4300" dirty="0">
                <a:latin typeface="Baskerville Old Face" pitchFamily="18" charset="0"/>
              </a:rPr>
            </a:br>
            <a:r>
              <a:rPr lang="es-UY" sz="4300" dirty="0">
                <a:latin typeface="Baskerville Old Face" pitchFamily="18" charset="0"/>
              </a:rPr>
              <a:t>10. Boca seca, problemas para tragar</a:t>
            </a:r>
            <a:br>
              <a:rPr lang="es-UY" sz="4300" dirty="0">
                <a:latin typeface="Baskerville Old Face" pitchFamily="18" charset="0"/>
              </a:rPr>
            </a:br>
            <a:r>
              <a:rPr lang="es-UY" sz="4300" dirty="0">
                <a:latin typeface="Baskerville Old Face" pitchFamily="18" charset="0"/>
              </a:rPr>
              <a:t>11. Resfriados frecuentes, infecciones, úlceras del herpes</a:t>
            </a:r>
            <a:br>
              <a:rPr lang="es-UY" sz="4300" dirty="0">
                <a:latin typeface="Baskerville Old Face" pitchFamily="18" charset="0"/>
              </a:rPr>
            </a:br>
            <a:r>
              <a:rPr lang="es-UY" sz="4300" dirty="0">
                <a:latin typeface="Baskerville Old Face" pitchFamily="18" charset="0"/>
              </a:rPr>
              <a:t>12. Erupciones, picazón, urticaria, "piel de gallina"</a:t>
            </a:r>
            <a:br>
              <a:rPr lang="es-UY" sz="4300" dirty="0">
                <a:latin typeface="Baskerville Old Face" pitchFamily="18" charset="0"/>
              </a:rPr>
            </a:br>
            <a:r>
              <a:rPr lang="es-UY" sz="4300" dirty="0">
                <a:latin typeface="Baskerville Old Face" pitchFamily="18" charset="0"/>
              </a:rPr>
              <a:t>13. Ataques de "alergia" sin explicación o frecuentes</a:t>
            </a:r>
            <a:br>
              <a:rPr lang="es-UY" sz="4300" dirty="0">
                <a:latin typeface="Baskerville Old Face" pitchFamily="18" charset="0"/>
              </a:rPr>
            </a:br>
            <a:r>
              <a:rPr lang="es-UY" sz="4300" dirty="0">
                <a:latin typeface="Baskerville Old Face" pitchFamily="18" charset="0"/>
              </a:rPr>
              <a:t>14. Ardor de estómago, dolor de estómago, náuseas</a:t>
            </a:r>
            <a:br>
              <a:rPr lang="es-UY" sz="4300" dirty="0">
                <a:latin typeface="Baskerville Old Face" pitchFamily="18" charset="0"/>
              </a:rPr>
            </a:br>
            <a:r>
              <a:rPr lang="es-UY" sz="4300" dirty="0">
                <a:latin typeface="Baskerville Old Face" pitchFamily="18" charset="0"/>
              </a:rPr>
              <a:t>15. Exceso de eructos, flatulencia</a:t>
            </a:r>
            <a:br>
              <a:rPr lang="es-UY" sz="4300" dirty="0">
                <a:latin typeface="Baskerville Old Face" pitchFamily="18" charset="0"/>
              </a:rPr>
            </a:br>
            <a:r>
              <a:rPr lang="es-UY" sz="4300" dirty="0">
                <a:latin typeface="Baskerville Old Face" pitchFamily="18" charset="0"/>
              </a:rPr>
              <a:t>16. Estreñimiento, diarrea</a:t>
            </a:r>
            <a:br>
              <a:rPr lang="es-UY" sz="4300" dirty="0">
                <a:latin typeface="Baskerville Old Face" pitchFamily="18" charset="0"/>
              </a:rPr>
            </a:br>
            <a:r>
              <a:rPr lang="es-UY" sz="4300" dirty="0">
                <a:latin typeface="Baskerville Old Face" pitchFamily="18" charset="0"/>
              </a:rPr>
              <a:t>17. Dificultad para respirar, suspiros</a:t>
            </a:r>
            <a:br>
              <a:rPr lang="es-UY" sz="4300" dirty="0">
                <a:latin typeface="Baskerville Old Face" pitchFamily="18" charset="0"/>
              </a:rPr>
            </a:br>
            <a:r>
              <a:rPr lang="es-UY" sz="4300" dirty="0">
                <a:latin typeface="Baskerville Old Face" pitchFamily="18" charset="0"/>
              </a:rPr>
              <a:t>18. Ataques de pánico</a:t>
            </a:r>
            <a:br>
              <a:rPr lang="es-UY" sz="4300" dirty="0">
                <a:latin typeface="Baskerville Old Face" pitchFamily="18" charset="0"/>
              </a:rPr>
            </a:br>
            <a:r>
              <a:rPr lang="es-UY" sz="4300" dirty="0">
                <a:latin typeface="Baskerville Old Face" pitchFamily="18" charset="0"/>
              </a:rPr>
              <a:t>19. Dolor en el pecho, palpitaciones</a:t>
            </a:r>
            <a:br>
              <a:rPr lang="es-UY" sz="4300" dirty="0">
                <a:latin typeface="Baskerville Old Face" pitchFamily="18" charset="0"/>
              </a:rPr>
            </a:br>
            <a:r>
              <a:rPr lang="es-UY" sz="4300" dirty="0">
                <a:latin typeface="Baskerville Old Face" pitchFamily="18" charset="0"/>
              </a:rPr>
              <a:t>20. Necesidad frecuente de orinar</a:t>
            </a:r>
            <a:br>
              <a:rPr lang="es-UY" sz="4300" dirty="0">
                <a:latin typeface="Baskerville Old Face" pitchFamily="18" charset="0"/>
              </a:rPr>
            </a:br>
            <a:r>
              <a:rPr lang="es-UY" sz="4300" dirty="0">
                <a:latin typeface="Baskerville Old Face" pitchFamily="18" charset="0"/>
              </a:rPr>
              <a:t>21. Deseo o desempeño sexual pobre</a:t>
            </a:r>
            <a:br>
              <a:rPr lang="es-UY" sz="4300" dirty="0">
                <a:latin typeface="Baskerville Old Face" pitchFamily="18" charset="0"/>
              </a:rPr>
            </a:br>
            <a:r>
              <a:rPr lang="es-UY" sz="4300" dirty="0">
                <a:latin typeface="Baskerville Old Face" pitchFamily="18" charset="0"/>
              </a:rPr>
              <a:t>22. Exceso de ansiedad, preocupación, culpa, nerviosismo</a:t>
            </a:r>
            <a:br>
              <a:rPr lang="es-UY" sz="4300" dirty="0">
                <a:latin typeface="Baskerville Old Face" pitchFamily="18" charset="0"/>
              </a:rPr>
            </a:br>
            <a:r>
              <a:rPr lang="es-UY" sz="4300" dirty="0">
                <a:latin typeface="Baskerville Old Face" pitchFamily="18" charset="0"/>
              </a:rPr>
              <a:t>23. Aumento de la ira, la frustración, la hostilidad</a:t>
            </a:r>
            <a:br>
              <a:rPr lang="es-UY" sz="4300" dirty="0">
                <a:latin typeface="Baskerville Old Face" pitchFamily="18" charset="0"/>
              </a:rPr>
            </a:br>
            <a:r>
              <a:rPr lang="es-UY" sz="4300" dirty="0">
                <a:latin typeface="Baskerville Old Face" pitchFamily="18" charset="0"/>
              </a:rPr>
              <a:t>24. Depresión, cambios de humor frecuentes </a:t>
            </a:r>
            <a:r>
              <a:rPr lang="es-UY" sz="4300" dirty="0"/>
              <a:t>o alocados</a:t>
            </a:r>
            <a:br>
              <a:rPr lang="es-UY" sz="4300" dirty="0"/>
            </a:br>
            <a:r>
              <a:rPr lang="es-UY" sz="1200" dirty="0"/>
              <a:t>25. Aumento o disminución del apetito</a:t>
            </a:r>
            <a:br>
              <a:rPr lang="es-UY" sz="1200" dirty="0"/>
            </a:br>
            <a:endParaRPr lang="es-UY" sz="12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576064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s-UY" sz="4300" dirty="0"/>
              <a:t>26. Insomnio, pesadillas, sueños inquietantes</a:t>
            </a:r>
            <a:br>
              <a:rPr lang="es-UY" sz="4300" dirty="0"/>
            </a:br>
            <a:r>
              <a:rPr lang="es-UY" sz="4300" dirty="0"/>
              <a:t>27. Dificultad para concentrarse, pensamientos acelerados</a:t>
            </a:r>
            <a:br>
              <a:rPr lang="es-UY" sz="4300" dirty="0"/>
            </a:br>
            <a:r>
              <a:rPr lang="es-UY" sz="4300" dirty="0"/>
              <a:t>28. Dificultad para aprender nueva información</a:t>
            </a:r>
            <a:br>
              <a:rPr lang="es-UY" sz="4300" dirty="0"/>
            </a:br>
            <a:r>
              <a:rPr lang="es-UY" sz="4300" dirty="0"/>
              <a:t>29. Olvido, desorganización, confusión</a:t>
            </a:r>
            <a:br>
              <a:rPr lang="es-UY" sz="4300" dirty="0"/>
            </a:br>
            <a:r>
              <a:rPr lang="es-UY" sz="4300" dirty="0"/>
              <a:t>30. Dificultad en la toma de decisiones.</a:t>
            </a:r>
            <a:br>
              <a:rPr lang="es-UY" sz="4300" dirty="0"/>
            </a:br>
            <a:r>
              <a:rPr lang="es-UY" sz="4300" dirty="0"/>
              <a:t>31. Sentirse sobrecargado o abrumado.</a:t>
            </a:r>
            <a:br>
              <a:rPr lang="es-UY" sz="4300" dirty="0"/>
            </a:br>
            <a:r>
              <a:rPr lang="es-UY" sz="4300" dirty="0"/>
              <a:t>32. Episodios frecuentes de llanto o pensamientos de suicidio</a:t>
            </a:r>
            <a:br>
              <a:rPr lang="es-UY" sz="4300" dirty="0"/>
            </a:br>
            <a:r>
              <a:rPr lang="es-UY" sz="4300" dirty="0"/>
              <a:t>33. Sentimientos de soledad o falta de valor</a:t>
            </a:r>
            <a:br>
              <a:rPr lang="es-UY" sz="4300" dirty="0"/>
            </a:br>
            <a:r>
              <a:rPr lang="es-UY" sz="4300" dirty="0"/>
              <a:t>34. Poco interés en la apariencia, la puntualidad</a:t>
            </a:r>
            <a:br>
              <a:rPr lang="es-UY" sz="4300" dirty="0"/>
            </a:br>
            <a:r>
              <a:rPr lang="es-UY" sz="4300" dirty="0"/>
              <a:t>35. Hábitos nerviosos, inquietud</a:t>
            </a:r>
            <a:br>
              <a:rPr lang="es-UY" sz="4300" dirty="0"/>
            </a:br>
            <a:r>
              <a:rPr lang="es-UY" sz="4300" dirty="0"/>
              <a:t>36. Aumento de la frustración, irritabilidad, nerviosismo</a:t>
            </a:r>
            <a:br>
              <a:rPr lang="es-UY" sz="4300" dirty="0"/>
            </a:br>
            <a:r>
              <a:rPr lang="es-UY" sz="4300" dirty="0"/>
              <a:t>37. Reacción exagerada a pequeñas molestias</a:t>
            </a:r>
            <a:br>
              <a:rPr lang="es-UY" sz="4300" dirty="0"/>
            </a:br>
            <a:r>
              <a:rPr lang="es-UY" sz="4300" dirty="0"/>
              <a:t>38. Aumento del número de accidentes leves</a:t>
            </a:r>
            <a:br>
              <a:rPr lang="es-UY" sz="4300" dirty="0"/>
            </a:br>
            <a:r>
              <a:rPr lang="es-UY" sz="4300" dirty="0"/>
              <a:t>39. Comportamiento obsesivo o compulsivo</a:t>
            </a:r>
            <a:br>
              <a:rPr lang="es-UY" sz="4300" dirty="0"/>
            </a:br>
            <a:r>
              <a:rPr lang="es-UY" sz="4300" dirty="0"/>
              <a:t>40. Reducción de la eficiencia o la productividad en el trabajo</a:t>
            </a:r>
            <a:br>
              <a:rPr lang="es-UY" sz="4300" dirty="0"/>
            </a:br>
            <a:r>
              <a:rPr lang="es-UY" sz="4300" dirty="0"/>
              <a:t>41. Mentiras o excusas para encubrir el trabajo deficiente</a:t>
            </a:r>
            <a:br>
              <a:rPr lang="es-UY" sz="4300" dirty="0"/>
            </a:br>
            <a:r>
              <a:rPr lang="es-UY" sz="4300" dirty="0"/>
              <a:t>42. Hablar rápido o entre dientes</a:t>
            </a:r>
            <a:br>
              <a:rPr lang="es-UY" sz="4300" dirty="0"/>
            </a:br>
            <a:r>
              <a:rPr lang="es-UY" sz="4300" dirty="0"/>
              <a:t>43. Excesiva suspicacia</a:t>
            </a:r>
            <a:br>
              <a:rPr lang="es-UY" sz="4300" dirty="0"/>
            </a:br>
            <a:r>
              <a:rPr lang="es-UY" sz="4300" dirty="0"/>
              <a:t>44. Problemas en la comunicación, o compartir</a:t>
            </a:r>
            <a:br>
              <a:rPr lang="es-UY" sz="4300" dirty="0"/>
            </a:br>
            <a:r>
              <a:rPr lang="es-UY" sz="4300" dirty="0"/>
              <a:t>45. Aislamiento social </a:t>
            </a:r>
            <a:br>
              <a:rPr lang="es-UY" sz="4300" dirty="0"/>
            </a:br>
            <a:r>
              <a:rPr lang="es-UY" sz="4300" dirty="0"/>
              <a:t>46. Cansancio constante, debilidad, fatiga</a:t>
            </a:r>
            <a:br>
              <a:rPr lang="es-UY" sz="4300" dirty="0"/>
            </a:br>
            <a:r>
              <a:rPr lang="es-UY" sz="4300" dirty="0"/>
              <a:t>47. Uso frecuente de un exceso de medicamentos de venta libre</a:t>
            </a:r>
            <a:br>
              <a:rPr lang="es-UY" sz="4300" dirty="0"/>
            </a:br>
            <a:r>
              <a:rPr lang="es-UY" sz="4300" dirty="0"/>
              <a:t>48. Aumento o pérdida de peso sin dieta</a:t>
            </a:r>
            <a:br>
              <a:rPr lang="es-UY" sz="4300" dirty="0"/>
            </a:br>
            <a:r>
              <a:rPr lang="es-UY" sz="4300" dirty="0"/>
              <a:t>49. Aumento de consumo de tabaco, alcohol o drogas</a:t>
            </a:r>
            <a:br>
              <a:rPr lang="es-UY" sz="4300" dirty="0"/>
            </a:br>
            <a:r>
              <a:rPr lang="es-UY" sz="4300" dirty="0"/>
              <a:t>50. Exceso de apuestas o compras por impulso</a:t>
            </a:r>
          </a:p>
          <a:p>
            <a:endParaRPr lang="es-UY" sz="1200" dirty="0"/>
          </a:p>
        </p:txBody>
      </p:sp>
    </p:spTree>
    <p:extLst>
      <p:ext uri="{BB962C8B-B14F-4D97-AF65-F5344CB8AC3E}">
        <p14:creationId xmlns:p14="http://schemas.microsoft.com/office/powerpoint/2010/main" val="13256648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056" y="188640"/>
            <a:ext cx="8229600" cy="1143000"/>
          </a:xfrm>
        </p:spPr>
        <p:txBody>
          <a:bodyPr>
            <a:normAutofit/>
          </a:bodyPr>
          <a:lstStyle/>
          <a:p>
            <a:r>
              <a:rPr lang="es-UY" sz="2800" dirty="0" smtClean="0"/>
              <a:t>Programa de gerenciamiento del estrés profesional y estrés post-traumático – </a:t>
            </a:r>
            <a:r>
              <a:rPr lang="es-UY" sz="2800" dirty="0" err="1" smtClean="0"/>
              <a:t>Policia</a:t>
            </a:r>
            <a:r>
              <a:rPr lang="es-UY" sz="2800" dirty="0" smtClean="0"/>
              <a:t> de Sta. </a:t>
            </a:r>
            <a:r>
              <a:rPr lang="es-UY" sz="2800" dirty="0" err="1" smtClean="0"/>
              <a:t>CAtarina</a:t>
            </a:r>
            <a:endParaRPr lang="es-UY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UY" dirty="0"/>
              <a:t>Desde 1998 tiene este programa:</a:t>
            </a:r>
          </a:p>
          <a:p>
            <a:pPr lvl="0"/>
            <a:r>
              <a:rPr lang="es-UY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EDUCACION</a:t>
            </a:r>
            <a:r>
              <a:rPr lang="es-UY" dirty="0"/>
              <a:t>: Es el trabajo mas preventivo que hay, el programa forma parte de los cursos de preparación. El curso de gerenciamiento del estrés enseña a identificar el estrés y los gatillos estresores.</a:t>
            </a:r>
          </a:p>
          <a:p>
            <a:pPr lvl="0"/>
            <a:r>
              <a:rPr lang="es-UY" b="1" u="sng" dirty="0"/>
              <a:t>Acompañamiento psicológico:  </a:t>
            </a:r>
            <a:r>
              <a:rPr lang="es-UY" dirty="0"/>
              <a:t>A veces es el superior que encamina al funcionario al programa, o la misma persona, o a través del boletín. </a:t>
            </a:r>
          </a:p>
          <a:p>
            <a:r>
              <a:rPr lang="es-UY" dirty="0"/>
              <a:t>Cada vez que un funcionario acude a un evento crítico, de extrema violencia es derivado al Dpto. para evitar trastornos psicológicos o comportamentales mas graves.</a:t>
            </a:r>
          </a:p>
          <a:p>
            <a:pPr lvl="0"/>
            <a:r>
              <a:rPr lang="es-UY" b="1" u="sng" dirty="0"/>
              <a:t>Pesquisa de trastornos: </a:t>
            </a:r>
            <a:r>
              <a:rPr lang="es-UY" dirty="0"/>
              <a:t>Por cambios del carácter o trastornos psiquiátricos que puedan surgir. </a:t>
            </a:r>
          </a:p>
          <a:p>
            <a:endParaRPr lang="es-UY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AR" dirty="0" err="1"/>
              <a:t>Lic.en</a:t>
            </a:r>
            <a:r>
              <a:rPr lang="es-AR" dirty="0"/>
              <a:t> </a:t>
            </a:r>
            <a:r>
              <a:rPr lang="es-AR" dirty="0" err="1"/>
              <a:t>Psicologia</a:t>
            </a:r>
            <a:r>
              <a:rPr lang="es-AR" dirty="0"/>
              <a:t> y Capitán </a:t>
            </a:r>
            <a:r>
              <a:rPr lang="es-UY" dirty="0" err="1"/>
              <a:t>Darlan</a:t>
            </a:r>
            <a:r>
              <a:rPr lang="es-UY" dirty="0"/>
              <a:t> </a:t>
            </a:r>
            <a:r>
              <a:rPr lang="es-UY" dirty="0" err="1"/>
              <a:t>Novaes</a:t>
            </a:r>
            <a:r>
              <a:rPr lang="es-UY" dirty="0"/>
              <a:t> de </a:t>
            </a:r>
            <a:r>
              <a:rPr lang="es-UY" dirty="0" err="1"/>
              <a:t>Queiroz</a:t>
            </a:r>
            <a:r>
              <a:rPr lang="es-UY" dirty="0" smtClean="0"/>
              <a:t>.</a:t>
            </a:r>
          </a:p>
          <a:p>
            <a:endParaRPr lang="es-UY" dirty="0"/>
          </a:p>
          <a:p>
            <a:r>
              <a:rPr lang="es-UY" dirty="0"/>
              <a:t>Bloque No.1: </a:t>
            </a:r>
            <a:r>
              <a:rPr lang="es-UY" u="sng" dirty="0">
                <a:hlinkClick r:id="rId2"/>
              </a:rPr>
              <a:t>https://</a:t>
            </a:r>
            <a:r>
              <a:rPr lang="es-UY" u="sng" dirty="0" smtClean="0">
                <a:hlinkClick r:id="rId2"/>
              </a:rPr>
              <a:t>www.youtube.com/watch?v=hkq8SWkmvnY</a:t>
            </a:r>
            <a:endParaRPr lang="es-UY" u="sng" dirty="0" smtClean="0"/>
          </a:p>
          <a:p>
            <a:endParaRPr lang="es-UY" dirty="0"/>
          </a:p>
          <a:p>
            <a:r>
              <a:rPr lang="es-UY" dirty="0"/>
              <a:t>Bloque No.2: </a:t>
            </a:r>
            <a:r>
              <a:rPr lang="es-UY" u="sng" dirty="0">
                <a:hlinkClick r:id="rId3"/>
              </a:rPr>
              <a:t>https://</a:t>
            </a:r>
            <a:r>
              <a:rPr lang="es-UY" u="sng" dirty="0" smtClean="0">
                <a:hlinkClick r:id="rId3"/>
              </a:rPr>
              <a:t>www.youtube.com/watch?v=BoN_bOzUj14</a:t>
            </a:r>
            <a:endParaRPr lang="es-UY" u="sng" dirty="0" smtClean="0"/>
          </a:p>
          <a:p>
            <a:endParaRPr lang="es-UY" dirty="0"/>
          </a:p>
          <a:p>
            <a:r>
              <a:rPr lang="es-UY" dirty="0"/>
              <a:t>Bloque No.3: </a:t>
            </a:r>
            <a:r>
              <a:rPr lang="es-UY" u="sng" dirty="0">
                <a:hlinkClick r:id="rId4"/>
              </a:rPr>
              <a:t>https://www.youtube.com/watch?v=w6XvCEXOOMg</a:t>
            </a:r>
            <a:endParaRPr lang="es-UY" dirty="0"/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4403133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algn="ctr"/>
            <a:r>
              <a:rPr lang="es-UY" smtClean="0"/>
              <a:t>Conductas protectoras</a:t>
            </a:r>
          </a:p>
        </p:txBody>
      </p:sp>
      <p:sp>
        <p:nvSpPr>
          <p:cNvPr id="59395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399087"/>
          </a:xfrm>
        </p:spPr>
        <p:txBody>
          <a:bodyPr>
            <a:normAutofit fontScale="85000" lnSpcReduction="20000"/>
          </a:bodyPr>
          <a:lstStyle/>
          <a:p>
            <a:r>
              <a:rPr lang="es-UY" dirty="0"/>
              <a:t>La </a:t>
            </a:r>
            <a:r>
              <a:rPr lang="es-UY" dirty="0" err="1"/>
              <a:t>Psicoinmunología</a:t>
            </a:r>
            <a:r>
              <a:rPr lang="es-UY" dirty="0"/>
              <a:t> (PNIE) ha demostrado la importancia de los estados anímicos y las emociones en la salud . </a:t>
            </a:r>
          </a:p>
          <a:p>
            <a:r>
              <a:rPr lang="es-UY" dirty="0" smtClean="0"/>
              <a:t>Hacer ejercicio físico en forma regular o practicar un deporte.</a:t>
            </a:r>
          </a:p>
          <a:p>
            <a:r>
              <a:rPr lang="es-UY" dirty="0" smtClean="0"/>
              <a:t>Conocer los factores que inciden en nuestra autoestima: La autovaloración. La competencia y la Afiliación.</a:t>
            </a:r>
          </a:p>
          <a:p>
            <a:r>
              <a:rPr lang="es-UY" dirty="0" smtClean="0"/>
              <a:t>Prestar atención a los medicamentos cuando los ha indicado un médico.</a:t>
            </a:r>
            <a:br>
              <a:rPr lang="es-UY" dirty="0" smtClean="0"/>
            </a:br>
            <a:endParaRPr lang="es-UY" dirty="0" smtClean="0"/>
          </a:p>
        </p:txBody>
      </p:sp>
      <p:sp>
        <p:nvSpPr>
          <p:cNvPr id="59396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5400675"/>
          </a:xfrm>
        </p:spPr>
        <p:txBody>
          <a:bodyPr>
            <a:normAutofit fontScale="85000" lnSpcReduction="20000"/>
          </a:bodyPr>
          <a:lstStyle/>
          <a:p>
            <a:r>
              <a:rPr lang="es-UY" sz="3300" b="1" dirty="0" smtClean="0">
                <a:latin typeface="Baskerville Old Face" pitchFamily="18" charset="0"/>
              </a:rPr>
              <a:t>Cultivar las relaciones interpersonales. </a:t>
            </a:r>
          </a:p>
          <a:p>
            <a:r>
              <a:rPr lang="es-UY" sz="3300" b="1" dirty="0" smtClean="0">
                <a:latin typeface="Baskerville Old Face" pitchFamily="18" charset="0"/>
              </a:rPr>
              <a:t>Fortalecer los vínculos familiares.</a:t>
            </a:r>
          </a:p>
          <a:p>
            <a:r>
              <a:rPr lang="es-UY" sz="3300" b="1" dirty="0" smtClean="0">
                <a:latin typeface="Baskerville Old Face" pitchFamily="18" charset="0"/>
              </a:rPr>
              <a:t>Participar en algunas redes sociales, que nos hagan sentir como integrantes de algo más importante que nosotros mismos, son actividades que no puede estar suplantadas por la computadora.</a:t>
            </a:r>
            <a:r>
              <a:rPr lang="es-UY" dirty="0" smtClean="0"/>
              <a:t/>
            </a:r>
            <a:br>
              <a:rPr lang="es-UY" dirty="0" smtClean="0"/>
            </a:br>
            <a:endParaRPr lang="es-UY" dirty="0" smtClean="0"/>
          </a:p>
        </p:txBody>
      </p:sp>
    </p:spTree>
    <p:extLst>
      <p:ext uri="{BB962C8B-B14F-4D97-AF65-F5344CB8AC3E}">
        <p14:creationId xmlns:p14="http://schemas.microsoft.com/office/powerpoint/2010/main" val="238091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mtClean="0">
                <a:latin typeface="Baskerville Old Face" pitchFamily="18" charset="0"/>
              </a:rPr>
              <a:t>CONSEJOS PARA EJERCICIO</a:t>
            </a:r>
          </a:p>
        </p:txBody>
      </p:sp>
      <p:sp>
        <p:nvSpPr>
          <p:cNvPr id="27651" name="2 Marcador de contenido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310062"/>
          </a:xfrm>
        </p:spPr>
        <p:txBody>
          <a:bodyPr>
            <a:normAutofit fontScale="92500" lnSpcReduction="10000"/>
          </a:bodyPr>
          <a:lstStyle/>
          <a:p>
            <a:r>
              <a:rPr lang="es-UY" smtClean="0"/>
              <a:t>Calentar bien y estirar antes</a:t>
            </a:r>
          </a:p>
          <a:p>
            <a:r>
              <a:rPr lang="es-UY" smtClean="0"/>
              <a:t>Hidratarse bien, previamente y durante.</a:t>
            </a:r>
          </a:p>
          <a:p>
            <a:r>
              <a:rPr lang="es-UY" smtClean="0"/>
              <a:t>Estiramiento al terminar de hacer el ejercicio. Ser elástico es una gran ventaja</a:t>
            </a:r>
          </a:p>
          <a:p>
            <a:r>
              <a:rPr lang="es-UY" smtClean="0"/>
              <a:t>Zapatillas: No todos los pies son iguales, ver bien el test de la pisada. Hay tenis ligeros y tenis para entrenar.</a:t>
            </a:r>
          </a:p>
          <a:p>
            <a:r>
              <a:rPr lang="es-UY" smtClean="0"/>
              <a:t>La ropa seca para evitar enfermedades de rozamiento.</a:t>
            </a:r>
          </a:p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31749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TIPO DE PISADA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s-UY" smtClean="0"/>
          </a:p>
        </p:txBody>
      </p:sp>
      <p:sp>
        <p:nvSpPr>
          <p:cNvPr id="28676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mtClean="0"/>
              <a:t>Analiza la pisada y de ahí determina el tipo de calzado a utilizar.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Calzado inadecuado o desgastaddo puede producir lesiones: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ES" smtClean="0"/>
              <a:t>Tendinitis.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ES" smtClean="0"/>
              <a:t>Periostitis.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ES" smtClean="0"/>
              <a:t>Lesiones por estrés.</a:t>
            </a:r>
          </a:p>
          <a:p>
            <a:endParaRPr lang="es-UY" smtClean="0"/>
          </a:p>
        </p:txBody>
      </p:sp>
      <p:sp>
        <p:nvSpPr>
          <p:cNvPr id="28677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UY" smtClean="0"/>
          </a:p>
        </p:txBody>
      </p:sp>
      <p:pic>
        <p:nvPicPr>
          <p:cNvPr id="28678" name="6 Marcador de contenido" descr="TiposPisada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2420938"/>
            <a:ext cx="4143375" cy="3887787"/>
          </a:xfrm>
        </p:spPr>
      </p:pic>
    </p:spTree>
    <p:extLst>
      <p:ext uri="{BB962C8B-B14F-4D97-AF65-F5344CB8AC3E}">
        <p14:creationId xmlns:p14="http://schemas.microsoft.com/office/powerpoint/2010/main" val="39260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2800" smtClean="0">
                <a:latin typeface="Baskerville Old Face" pitchFamily="18" charset="0"/>
              </a:rPr>
              <a:t>ANATOMÍA DEL CALZADO PARA CORRER</a:t>
            </a:r>
            <a:r>
              <a:rPr lang="es-ES" sz="2800" smtClean="0">
                <a:latin typeface="Bookman Old Style" pitchFamily="18" charset="0"/>
              </a:rPr>
              <a:t>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s-ES" sz="2400" smtClean="0"/>
              <a:t> </a:t>
            </a:r>
            <a:r>
              <a:rPr lang="es-ES" smtClean="0">
                <a:latin typeface="Baskerville Old Face" pitchFamily="18" charset="0"/>
              </a:rPr>
              <a:t>Jerarquizar la suela, donde hay un sector intermedio (entresuela), donde hay una serie de  elementos  tecnológicos muy importantes (cámara de aire -  goma eva).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>
                <a:latin typeface="Baskerville Old Face" pitchFamily="18" charset="0"/>
              </a:rPr>
              <a:t>Es el sector de mayor absorción de energía, que a simple vista no se deteriora, pero que funcionalmente pierde eficacia a los 1.000 Km, pero si la persona tiene algún defecto de apoyo pierde eficacia en menor tiempo.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>
                <a:latin typeface="Baskerville Old Face" pitchFamily="18" charset="0"/>
              </a:rPr>
              <a:t>No hay que esperar que se deteriore para cambiarlo.</a:t>
            </a:r>
          </a:p>
        </p:txBody>
      </p:sp>
    </p:spTree>
    <p:extLst>
      <p:ext uri="{BB962C8B-B14F-4D97-AF65-F5344CB8AC3E}">
        <p14:creationId xmlns:p14="http://schemas.microsoft.com/office/powerpoint/2010/main" val="36245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Tipos de calzado: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Diferentes tipos de calzado cumplen funciones diferentes.</a:t>
            </a:r>
          </a:p>
          <a:p>
            <a:pPr eaLnBrk="1" hangingPunct="1"/>
            <a:r>
              <a:rPr lang="es-ES" smtClean="0"/>
              <a:t>Muchos calzados tratan de jerarquizar la liviandad, pero eso se obtiene a expensas de la suela y de la goma EVA y eso está contraindicado en personas con sobrepeso y más aún si corren en vereda.</a:t>
            </a:r>
          </a:p>
        </p:txBody>
      </p:sp>
    </p:spTree>
    <p:extLst>
      <p:ext uri="{BB962C8B-B14F-4D97-AF65-F5344CB8AC3E}">
        <p14:creationId xmlns:p14="http://schemas.microsoft.com/office/powerpoint/2010/main" val="278497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s-ES" sz="3200" smtClean="0">
                <a:latin typeface="Baskerville Old Face" pitchFamily="18" charset="0"/>
              </a:rPr>
              <a:t>Superficie Recomendable para quienes corren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mtClean="0">
                <a:latin typeface="Baskerville Old Face" pitchFamily="18" charset="0"/>
              </a:rPr>
              <a:t>1) Arena firme es la más aconsejable.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>
                <a:latin typeface="Baskerville Old Face" pitchFamily="18" charset="0"/>
              </a:rPr>
              <a:t>2) Césped. (cuidar irregularidades x riesgo de esguince sobre todo de noche)  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>
                <a:latin typeface="Baskerville Old Face" pitchFamily="18" charset="0"/>
              </a:rPr>
              <a:t>3) Vitumen o cinta deslizante 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>
                <a:latin typeface="Baskerville Old Face" pitchFamily="18" charset="0"/>
              </a:rPr>
              <a:t>4) Hormigón: desde el punto de vista estructural es lo más traumático para las articulaciones. (Contraindicado para trote en personas con obesidad).</a:t>
            </a:r>
          </a:p>
        </p:txBody>
      </p:sp>
    </p:spTree>
    <p:extLst>
      <p:ext uri="{BB962C8B-B14F-4D97-AF65-F5344CB8AC3E}">
        <p14:creationId xmlns:p14="http://schemas.microsoft.com/office/powerpoint/2010/main" val="233768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4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71575"/>
          </a:xfrm>
        </p:spPr>
        <p:txBody>
          <a:bodyPr/>
          <a:lstStyle/>
          <a:p>
            <a:r>
              <a:rPr lang="es-UY" smtClean="0"/>
              <a:t>Dormir bien es ganar años</a:t>
            </a:r>
          </a:p>
        </p:txBody>
      </p:sp>
      <p:pic>
        <p:nvPicPr>
          <p:cNvPr id="33795" name="3 Marcador de contenido" descr="sueño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76475"/>
            <a:ext cx="3819525" cy="3529013"/>
          </a:xfrm>
        </p:spPr>
      </p:pic>
      <p:sp>
        <p:nvSpPr>
          <p:cNvPr id="33796" name="5 Marcador de contenido"/>
          <p:cNvSpPr>
            <a:spLocks noGrp="1"/>
          </p:cNvSpPr>
          <p:nvPr>
            <p:ph sz="half" idx="2"/>
          </p:nvPr>
        </p:nvSpPr>
        <p:spPr>
          <a:xfrm>
            <a:off x="3924300" y="1484313"/>
            <a:ext cx="4762500" cy="4383087"/>
          </a:xfrm>
        </p:spPr>
        <p:txBody>
          <a:bodyPr>
            <a:normAutofit fontScale="92500"/>
          </a:bodyPr>
          <a:lstStyle/>
          <a:p>
            <a:r>
              <a:rPr lang="es-UY" smtClean="0"/>
              <a:t>Durante siglos se ha ignorado la importancia del sueño como reparador y como preventivo de diferentes enfermedades.</a:t>
            </a:r>
          </a:p>
          <a:p>
            <a:r>
              <a:rPr lang="es-UY" smtClean="0"/>
              <a:t>Mitos y creencias absurdas sobre el sueño y uno de ellos es pensar que dormir es perder el tiempo o perder tiempo de vida.</a:t>
            </a:r>
            <a:br>
              <a:rPr lang="es-UY" smtClean="0"/>
            </a:br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91952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smtClean="0"/>
              <a:t>Estrés crónico y su impacto sobre la salud cardiovascular</a:t>
            </a:r>
          </a:p>
        </p:txBody>
      </p:sp>
      <p:pic>
        <p:nvPicPr>
          <p:cNvPr id="60419" name="6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4000" y="1600200"/>
            <a:ext cx="3556000" cy="4525963"/>
          </a:xfrm>
        </p:spPr>
      </p:pic>
    </p:spTree>
    <p:extLst>
      <p:ext uri="{BB962C8B-B14F-4D97-AF65-F5344CB8AC3E}">
        <p14:creationId xmlns:p14="http://schemas.microsoft.com/office/powerpoint/2010/main" val="299420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UY" smtClean="0"/>
              <a:t>Dimensión Biológica: Conductas Basales</a:t>
            </a:r>
          </a:p>
        </p:txBody>
      </p:sp>
      <p:sp>
        <p:nvSpPr>
          <p:cNvPr id="6144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3590925"/>
          </a:xfrm>
        </p:spPr>
        <p:txBody>
          <a:bodyPr/>
          <a:lstStyle/>
          <a:p>
            <a:r>
              <a:rPr lang="es-UY" smtClean="0"/>
              <a:t>Alimentación</a:t>
            </a:r>
          </a:p>
          <a:p>
            <a:r>
              <a:rPr lang="es-UY" smtClean="0"/>
              <a:t>Ejercicio</a:t>
            </a:r>
          </a:p>
          <a:p>
            <a:r>
              <a:rPr lang="es-UY" smtClean="0"/>
              <a:t>Sueño</a:t>
            </a:r>
          </a:p>
          <a:p>
            <a:r>
              <a:rPr lang="es-UY" smtClean="0"/>
              <a:t>Distracción</a:t>
            </a:r>
          </a:p>
          <a:p>
            <a:r>
              <a:rPr lang="es-UY" smtClean="0"/>
              <a:t>Sexualidad</a:t>
            </a:r>
          </a:p>
          <a:p>
            <a:r>
              <a:rPr lang="es-UY" smtClean="0"/>
              <a:t>Eliminación</a:t>
            </a:r>
          </a:p>
        </p:txBody>
      </p:sp>
      <p:pic>
        <p:nvPicPr>
          <p:cNvPr id="61444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2419350"/>
            <a:ext cx="4691062" cy="3495675"/>
          </a:xfrm>
        </p:spPr>
      </p:pic>
    </p:spTree>
    <p:extLst>
      <p:ext uri="{BB962C8B-B14F-4D97-AF65-F5344CB8AC3E}">
        <p14:creationId xmlns:p14="http://schemas.microsoft.com/office/powerpoint/2010/main" val="4952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 smtClean="0"/>
              <a:t>Cambios generacionales acelerados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589240"/>
          </a:xfrm>
        </p:spPr>
        <p:txBody>
          <a:bodyPr>
            <a:normAutofit fontScale="47500" lnSpcReduction="20000"/>
          </a:bodyPr>
          <a:lstStyle/>
          <a:p>
            <a:r>
              <a:rPr lang="es-UY" sz="4200" dirty="0"/>
              <a:t>Por otra parte se están produciendo cambios sociales, cambios comportamentales de generación en </a:t>
            </a:r>
            <a:r>
              <a:rPr lang="es-UY" sz="4200" dirty="0" smtClean="0"/>
              <a:t>generación.</a:t>
            </a:r>
          </a:p>
          <a:p>
            <a:r>
              <a:rPr lang="es-UY" sz="4200" dirty="0" smtClean="0"/>
              <a:t>Conceptos, criterios, valores muy arraigados, recibidos como preciados legados de nuestros antepasados, que se transmitían naturalmente, son desconocidos, son ignorados, son cuestionados.</a:t>
            </a:r>
          </a:p>
          <a:p>
            <a:r>
              <a:rPr lang="es-UY" sz="4200" dirty="0" smtClean="0"/>
              <a:t>Respeto a los mayores</a:t>
            </a:r>
          </a:p>
          <a:p>
            <a:r>
              <a:rPr lang="es-UY" sz="4200" dirty="0" smtClean="0"/>
              <a:t>Escucharlos</a:t>
            </a:r>
          </a:p>
          <a:p>
            <a:r>
              <a:rPr lang="es-UY" sz="4200" dirty="0" smtClean="0"/>
              <a:t>Respeto a las reglas, las normas, las leyes.</a:t>
            </a:r>
          </a:p>
          <a:p>
            <a:r>
              <a:rPr lang="es-UY" sz="4200" dirty="0" smtClean="0"/>
              <a:t>El cuidado en el vocabulario, la degradación del lenguaje.</a:t>
            </a:r>
          </a:p>
          <a:p>
            <a:r>
              <a:rPr lang="es-UY" sz="4200" dirty="0" smtClean="0"/>
              <a:t>Formación académica &amp; Formación transversal</a:t>
            </a:r>
          </a:p>
          <a:p>
            <a:pPr marL="0" indent="0">
              <a:buNone/>
            </a:pPr>
            <a:r>
              <a:rPr lang="es-UY" dirty="0" smtClean="0"/>
              <a:t> </a:t>
            </a:r>
            <a:endParaRPr lang="es-UY" dirty="0"/>
          </a:p>
          <a:p>
            <a:endParaRPr lang="es-UY" dirty="0"/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883" y="2348880"/>
            <a:ext cx="4675458" cy="3168351"/>
          </a:xfrm>
        </p:spPr>
      </p:pic>
    </p:spTree>
    <p:extLst>
      <p:ext uri="{BB962C8B-B14F-4D97-AF65-F5344CB8AC3E}">
        <p14:creationId xmlns:p14="http://schemas.microsoft.com/office/powerpoint/2010/main" val="12677098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>
            <a:normAutofit fontScale="90000"/>
          </a:bodyPr>
          <a:lstStyle/>
          <a:p>
            <a:pPr algn="ctr"/>
            <a:r>
              <a:rPr lang="es-UY" smtClean="0"/>
              <a:t>Mala Alimentación</a:t>
            </a:r>
          </a:p>
        </p:txBody>
      </p:sp>
      <p:sp>
        <p:nvSpPr>
          <p:cNvPr id="63491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/>
          <a:p>
            <a:pPr>
              <a:defRPr/>
            </a:pPr>
            <a:r>
              <a:rPr lang="es-UY" sz="2000" dirty="0" smtClean="0"/>
              <a:t>Comemos mal.</a:t>
            </a:r>
          </a:p>
          <a:p>
            <a:pPr>
              <a:defRPr/>
            </a:pPr>
            <a:r>
              <a:rPr lang="es-UY" sz="2000" dirty="0" smtClean="0"/>
              <a:t>Alimentos de mala calidad.</a:t>
            </a:r>
          </a:p>
          <a:p>
            <a:pPr>
              <a:defRPr/>
            </a:pPr>
            <a:r>
              <a:rPr lang="es-UY" sz="2000" dirty="0" smtClean="0"/>
              <a:t>Mucha cantidad.</a:t>
            </a:r>
          </a:p>
          <a:p>
            <a:pPr>
              <a:defRPr/>
            </a:pPr>
            <a:r>
              <a:rPr lang="es-UY" sz="2000" dirty="0" smtClean="0"/>
              <a:t>No respetamos los horarios fisiológicos.</a:t>
            </a:r>
            <a:br>
              <a:rPr lang="es-UY" sz="2000" dirty="0" smtClean="0"/>
            </a:br>
            <a:r>
              <a:rPr lang="es-UY" sz="2000" dirty="0" smtClean="0"/>
              <a:t>«saltearse el desayuno es una vía directa para la obesidad y el síndrome metabólico». </a:t>
            </a:r>
          </a:p>
          <a:p>
            <a:pPr>
              <a:defRPr/>
            </a:pPr>
            <a:r>
              <a:rPr lang="es-UY" sz="2000" dirty="0" smtClean="0"/>
              <a:t>Consejos </a:t>
            </a:r>
            <a:r>
              <a:rPr lang="es-UY" sz="2000" dirty="0" err="1" smtClean="0"/>
              <a:t>Cardiosaludables</a:t>
            </a:r>
            <a:r>
              <a:rPr lang="es-UY" sz="2000" dirty="0" smtClean="0"/>
              <a:t>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UY" sz="2000" dirty="0">
                <a:hlinkClick r:id="rId2"/>
              </a:rPr>
              <a:t>http://</a:t>
            </a:r>
            <a:r>
              <a:rPr lang="es-UY" sz="2000" dirty="0" smtClean="0">
                <a:hlinkClick r:id="rId2"/>
              </a:rPr>
              <a:t>www.youtube.com/watch?v=cqM8Pl4-HTo</a:t>
            </a:r>
            <a:endParaRPr lang="es-UY" sz="2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s-UY" sz="2000" dirty="0" smtClean="0"/>
          </a:p>
        </p:txBody>
      </p:sp>
      <p:sp>
        <p:nvSpPr>
          <p:cNvPr id="62468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472113"/>
          </a:xfrm>
        </p:spPr>
        <p:txBody>
          <a:bodyPr/>
          <a:lstStyle/>
          <a:p>
            <a:r>
              <a:rPr lang="es-UY" smtClean="0"/>
              <a:t>Tema de dificil solución ya que vivimos una época donde la industria de la alimentación y los medios de comunicación tienen una gran influencia en nuestro estilo de vida, y de alimentación, induciéndonos que comer y cuando</a:t>
            </a:r>
          </a:p>
        </p:txBody>
      </p:sp>
    </p:spTree>
    <p:extLst>
      <p:ext uri="{BB962C8B-B14F-4D97-AF65-F5344CB8AC3E}">
        <p14:creationId xmlns:p14="http://schemas.microsoft.com/office/powerpoint/2010/main" val="8671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3"/>
          </a:xfrm>
        </p:spPr>
        <p:txBody>
          <a:bodyPr>
            <a:normAutofit fontScale="90000"/>
          </a:bodyPr>
          <a:lstStyle/>
          <a:p>
            <a:r>
              <a:rPr lang="es-UY" sz="2400" dirty="0" smtClean="0"/>
              <a:t/>
            </a:r>
            <a:br>
              <a:rPr lang="es-UY" sz="2400" dirty="0" smtClean="0"/>
            </a:br>
            <a:r>
              <a:rPr lang="es-UY" sz="2400" dirty="0" smtClean="0"/>
              <a:t>Claves </a:t>
            </a:r>
            <a:r>
              <a:rPr lang="es-UY" sz="2400" dirty="0"/>
              <a:t>para gozar de buena </a:t>
            </a:r>
            <a:r>
              <a:rPr lang="es-UY" sz="2400" dirty="0" smtClean="0"/>
              <a:t>salud</a:t>
            </a:r>
            <a:br>
              <a:rPr lang="es-UY" sz="2400" dirty="0" smtClean="0"/>
            </a:br>
            <a:r>
              <a:rPr lang="es-UY" sz="2400" dirty="0" smtClean="0"/>
              <a:t>La amistad, las relaciones interpersonales reales (no virtuales), tener planes y objetivos y sentirse parte de algo más grande que uno: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8244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s-UY" dirty="0" smtClean="0"/>
              <a:t>Hablar</a:t>
            </a:r>
            <a:r>
              <a:rPr lang="es-UY" dirty="0"/>
              <a:t>, comunicarse, mantener relaciones amistosas es tan importante para la salud, como hacer </a:t>
            </a:r>
            <a:r>
              <a:rPr lang="es-UY" dirty="0" smtClean="0"/>
              <a:t>ejercicio o andar en bicicleta (</a:t>
            </a:r>
            <a:r>
              <a:rPr lang="es-UY" dirty="0"/>
              <a:t>y es mucho más barato</a:t>
            </a:r>
            <a:r>
              <a:rPr lang="es-UY" dirty="0" smtClean="0"/>
              <a:t>).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UY" dirty="0" smtClean="0"/>
              <a:t>(</a:t>
            </a:r>
            <a:r>
              <a:rPr lang="es-UY" dirty="0" err="1" smtClean="0"/>
              <a:t>Dr.Valentín</a:t>
            </a:r>
            <a:r>
              <a:rPr lang="es-UY" dirty="0" smtClean="0"/>
              <a:t> Fuster)</a:t>
            </a:r>
            <a:r>
              <a:rPr lang="es-UY" dirty="0"/>
              <a:t/>
            </a:r>
            <a:br>
              <a:rPr lang="es-UY" dirty="0"/>
            </a:br>
            <a:endParaRPr lang="es-UY" dirty="0"/>
          </a:p>
        </p:txBody>
      </p:sp>
      <p:sp>
        <p:nvSpPr>
          <p:cNvPr id="63492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824412"/>
          </a:xfrm>
        </p:spPr>
        <p:txBody>
          <a:bodyPr>
            <a:normAutofit lnSpcReduction="10000"/>
          </a:bodyPr>
          <a:lstStyle/>
          <a:p>
            <a:r>
              <a:rPr lang="es-UY" sz="2400" smtClean="0"/>
              <a:t>Hay etapas donde cultivamos, valoramos y alimentamos la amistad (infancia, la adolescencia y la temprana juventud)</a:t>
            </a:r>
          </a:p>
          <a:p>
            <a:r>
              <a:rPr lang="es-UY" sz="2400" smtClean="0"/>
              <a:t>Cuando las personas se casan y vienen los hijos, y entre estas obligaciones y las laborales, se pospone mucho del tiempo que debería volcarse en el cultivo de la amistad.</a:t>
            </a:r>
            <a:r>
              <a:rPr lang="es-UY" smtClean="0"/>
              <a:t/>
            </a:r>
            <a:br>
              <a:rPr lang="es-UY" smtClean="0"/>
            </a:br>
            <a:endParaRPr lang="es-UY" smtClean="0"/>
          </a:p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166747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sz="2800" smtClean="0"/>
              <a:t>Está demostrado que incluso en los momentos de alta adversidad el consuelo humano hace que la pena sea más llevadera.</a:t>
            </a:r>
            <a:br>
              <a:rPr lang="es-UY" sz="2800" smtClean="0"/>
            </a:br>
            <a:endParaRPr lang="es-UY" sz="2800" smtClean="0"/>
          </a:p>
        </p:txBody>
      </p:sp>
      <p:sp>
        <p:nvSpPr>
          <p:cNvPr id="65539" name="2 Marcador de contenido"/>
          <p:cNvSpPr>
            <a:spLocks noGrp="1"/>
          </p:cNvSpPr>
          <p:nvPr>
            <p:ph sz="half" idx="1"/>
          </p:nvPr>
        </p:nvSpPr>
        <p:spPr>
          <a:xfrm>
            <a:off x="-1774825" y="2628900"/>
            <a:ext cx="4038600" cy="3886200"/>
          </a:xfrm>
        </p:spPr>
        <p:txBody>
          <a:bodyPr/>
          <a:lstStyle/>
          <a:p>
            <a:endParaRPr lang="es-UY" smtClean="0"/>
          </a:p>
        </p:txBody>
      </p:sp>
      <p:pic>
        <p:nvPicPr>
          <p:cNvPr id="65540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363855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12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17713"/>
            <a:ext cx="4038600" cy="3813175"/>
          </a:xfrm>
        </p:spPr>
      </p:pic>
    </p:spTree>
    <p:extLst>
      <p:ext uri="{BB962C8B-B14F-4D97-AF65-F5344CB8AC3E}">
        <p14:creationId xmlns:p14="http://schemas.microsoft.com/office/powerpoint/2010/main" val="15701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algn="ctr"/>
            <a:r>
              <a:rPr lang="es-UY" sz="2400" b="1" smtClean="0"/>
              <a:t>Los antidepresivos más eficaces (Martin Seligman)</a:t>
            </a:r>
          </a:p>
        </p:txBody>
      </p:sp>
      <p:sp>
        <p:nvSpPr>
          <p:cNvPr id="66563" name="2 Marcador de contenido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4038600" cy="5184775"/>
          </a:xfrm>
        </p:spPr>
        <p:txBody>
          <a:bodyPr/>
          <a:lstStyle/>
          <a:p>
            <a:r>
              <a:rPr lang="es-UY" sz="1600" b="1" smtClean="0"/>
              <a:t>LA AMISTAD, LAS RELACIONES HUMANAS Y LAS REDES SOCIALES SON UN SUSTENTO FUNDAMENTAL PARA GOZAR DE BUENA SALUD</a:t>
            </a:r>
            <a:endParaRPr lang="es-UY" sz="1600" smtClean="0"/>
          </a:p>
          <a:p>
            <a:r>
              <a:rPr lang="es-UY" smtClean="0"/>
              <a:t>La familia, el trabajo, la comunidad, el grupo religioso, los deportes y las redes sociales.</a:t>
            </a:r>
          </a:p>
          <a:p>
            <a:r>
              <a:rPr lang="es-UY" smtClean="0"/>
              <a:t>Cada vez pesa más el individuo y menos las colectividades</a:t>
            </a:r>
          </a:p>
        </p:txBody>
      </p:sp>
      <p:sp>
        <p:nvSpPr>
          <p:cNvPr id="6656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5329237"/>
          </a:xfrm>
        </p:spPr>
        <p:txBody>
          <a:bodyPr/>
          <a:lstStyle/>
          <a:p>
            <a:r>
              <a:rPr lang="es-UY" smtClean="0"/>
              <a:t>La familia es cada vez es más pequeña, se desvanecen las ataduras a la nación, a la comunidad, al grupo religioso. </a:t>
            </a:r>
          </a:p>
          <a:p>
            <a:r>
              <a:rPr lang="es-UY" smtClean="0"/>
              <a:t>Instituciones tradicionales que nos apoyaban en los momentos difíciles, se debilitan.</a:t>
            </a:r>
          </a:p>
        </p:txBody>
      </p:sp>
    </p:spTree>
    <p:extLst>
      <p:ext uri="{BB962C8B-B14F-4D97-AF65-F5344CB8AC3E}">
        <p14:creationId xmlns:p14="http://schemas.microsoft.com/office/powerpoint/2010/main" val="9847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r>
              <a:rPr lang="es-UY" smtClean="0"/>
              <a:t>Entrevistas a Martin Seligman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0941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s-UY" dirty="0">
                <a:hlinkClick r:id="rId2"/>
              </a:rPr>
              <a:t>http://</a:t>
            </a:r>
            <a:r>
              <a:rPr lang="es-UY" dirty="0" smtClean="0">
                <a:hlinkClick r:id="rId2"/>
              </a:rPr>
              <a:t>www.rtve.es/tve/b/redes2007/semanal/prg363/entrevista.htm</a:t>
            </a:r>
            <a:endParaRPr lang="es-UY" dirty="0" smtClean="0"/>
          </a:p>
          <a:p>
            <a:pPr>
              <a:defRPr/>
            </a:pPr>
            <a:r>
              <a:rPr lang="es-UY" dirty="0" smtClean="0"/>
              <a:t>La auténtica felicidad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UY" dirty="0">
                <a:hlinkClick r:id="rId3"/>
              </a:rPr>
              <a:t>http://</a:t>
            </a:r>
            <a:r>
              <a:rPr lang="es-UY" dirty="0" smtClean="0">
                <a:hlinkClick r:id="rId3"/>
              </a:rPr>
              <a:t>www.youtube.com/watch?v=R7ykq7QPCDY</a:t>
            </a:r>
            <a:endParaRPr lang="es-UY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s-UY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16718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s-UY" dirty="0" smtClean="0"/>
              <a:t>Psicología Positiva: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UY" dirty="0">
                <a:hlinkClick r:id="rId4"/>
              </a:rPr>
              <a:t>http://</a:t>
            </a:r>
            <a:r>
              <a:rPr lang="es-UY" dirty="0" smtClean="0">
                <a:hlinkClick r:id="rId4"/>
              </a:rPr>
              <a:t>www.youtube.com/watch?v=tc2tksNg5Ls</a:t>
            </a:r>
            <a:endParaRPr lang="es-UY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s-UY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s-UY" dirty="0" smtClean="0"/>
              <a:t>24 Fortalezas claves para la felicidad: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UY" dirty="0">
                <a:hlinkClick r:id="rId5"/>
              </a:rPr>
              <a:t>http://</a:t>
            </a:r>
            <a:r>
              <a:rPr lang="es-UY" dirty="0" smtClean="0">
                <a:hlinkClick r:id="rId5"/>
              </a:rPr>
              <a:t>drgeorgeyr.blogspot.com/2013/08/las-24-fortalezas-personales-que-son-la.html</a:t>
            </a:r>
            <a:endParaRPr lang="es-UY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9828914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z="3200" smtClean="0"/>
              <a:t>Para un corazón sano: cada pieza cuenta</a:t>
            </a:r>
          </a:p>
        </p:txBody>
      </p:sp>
      <p:pic>
        <p:nvPicPr>
          <p:cNvPr id="68611" name="5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9792" y="1412776"/>
            <a:ext cx="3460750" cy="4838700"/>
          </a:xfrm>
        </p:spPr>
      </p:pic>
      <p:sp>
        <p:nvSpPr>
          <p:cNvPr id="68612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202827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s-UY" dirty="0" smtClean="0"/>
              <a:t>Paradojas del mundo globalizado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 fontScale="62500" lnSpcReduction="20000"/>
          </a:bodyPr>
          <a:lstStyle/>
          <a:p>
            <a:r>
              <a:rPr lang="es-UY" sz="3200" dirty="0"/>
              <a:t>La búsqueda implacable de mayores ingresos está conduciendo a una desigualdad y a una ansiedad sin </a:t>
            </a:r>
            <a:r>
              <a:rPr lang="es-UY" sz="3200" dirty="0" smtClean="0"/>
              <a:t>precedentes., </a:t>
            </a:r>
            <a:r>
              <a:rPr lang="es-UY" sz="3200" dirty="0"/>
              <a:t>y no a una mayor felicidad y satisfacción en la vida. </a:t>
            </a:r>
            <a:endParaRPr lang="es-UY" sz="3200" dirty="0" smtClean="0"/>
          </a:p>
          <a:p>
            <a:r>
              <a:rPr lang="es-UY" sz="3200" dirty="0" smtClean="0"/>
              <a:t>El </a:t>
            </a:r>
            <a:r>
              <a:rPr lang="es-UY" sz="3200" dirty="0"/>
              <a:t>progreso económico es importante y puede mejorar marcadamente la calidad de vida, pero solo si es un objetivo que se persigue junto con </a:t>
            </a:r>
            <a:r>
              <a:rPr lang="es-UY" sz="3200" dirty="0" smtClean="0"/>
              <a:t>otros objetivos,  cuales </a:t>
            </a:r>
            <a:r>
              <a:rPr lang="es-UY" sz="3200" dirty="0"/>
              <a:t>se destacan: </a:t>
            </a:r>
            <a:endParaRPr lang="es-UY" sz="3200" dirty="0" smtClean="0"/>
          </a:p>
          <a:p>
            <a:r>
              <a:rPr lang="es-UY" sz="3200" dirty="0"/>
              <a:t>L</a:t>
            </a:r>
            <a:r>
              <a:rPr lang="es-UY" sz="3200" dirty="0" smtClean="0"/>
              <a:t>a educación; </a:t>
            </a:r>
          </a:p>
          <a:p>
            <a:r>
              <a:rPr lang="es-UY" sz="3200" dirty="0" smtClean="0"/>
              <a:t>El cuidado de la </a:t>
            </a:r>
            <a:r>
              <a:rPr lang="es-UY" sz="3200" dirty="0"/>
              <a:t>salud </a:t>
            </a:r>
            <a:r>
              <a:rPr lang="es-UY" sz="3200" dirty="0" smtClean="0"/>
              <a:t>mental;</a:t>
            </a:r>
          </a:p>
          <a:p>
            <a:r>
              <a:rPr lang="es-UY" sz="3200" dirty="0" smtClean="0"/>
              <a:t>La lectura compasiva de las circunstancias que nos rodean;</a:t>
            </a:r>
          </a:p>
          <a:p>
            <a:r>
              <a:rPr lang="es-UY" sz="3200" dirty="0" smtClean="0"/>
              <a:t>El interés por la comunidad; </a:t>
            </a:r>
          </a:p>
          <a:p>
            <a:pPr marL="0" indent="0">
              <a:buNone/>
            </a:pPr>
            <a:endParaRPr lang="es-UY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4" y="1222426"/>
            <a:ext cx="3055565" cy="4326680"/>
          </a:xfrm>
        </p:spPr>
      </p:pic>
    </p:spTree>
    <p:extLst>
      <p:ext uri="{BB962C8B-B14F-4D97-AF65-F5344CB8AC3E}">
        <p14:creationId xmlns:p14="http://schemas.microsoft.com/office/powerpoint/2010/main" val="7795663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sz="4000" smtClean="0"/>
              <a:t>12 claves del Dr. Francisco Mora</a:t>
            </a:r>
          </a:p>
        </p:txBody>
      </p:sp>
      <p:sp>
        <p:nvSpPr>
          <p:cNvPr id="70659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UY" smtClean="0"/>
              <a:t>1) Comer menos cantidad</a:t>
            </a:r>
          </a:p>
          <a:p>
            <a:r>
              <a:rPr lang="es-UY" smtClean="0"/>
              <a:t>2) Ejercicio Físico</a:t>
            </a:r>
          </a:p>
          <a:p>
            <a:r>
              <a:rPr lang="es-UY" smtClean="0"/>
              <a:t>3) Ejercicio Mental</a:t>
            </a:r>
          </a:p>
          <a:p>
            <a:r>
              <a:rPr lang="es-UY" smtClean="0"/>
              <a:t>4) Viajar, conocer nuevas cosas</a:t>
            </a:r>
          </a:p>
          <a:p>
            <a:r>
              <a:rPr lang="es-UY" smtClean="0"/>
              <a:t>5) Vivir socializado</a:t>
            </a:r>
          </a:p>
          <a:p>
            <a:r>
              <a:rPr lang="es-UY" smtClean="0"/>
              <a:t>6) Adaptarse a los cambios</a:t>
            </a:r>
          </a:p>
        </p:txBody>
      </p:sp>
      <p:pic>
        <p:nvPicPr>
          <p:cNvPr id="70660" name="2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788" y="1773238"/>
            <a:ext cx="2616200" cy="3398837"/>
          </a:xfrm>
        </p:spPr>
      </p:pic>
    </p:spTree>
    <p:extLst>
      <p:ext uri="{BB962C8B-B14F-4D97-AF65-F5344CB8AC3E}">
        <p14:creationId xmlns:p14="http://schemas.microsoft.com/office/powerpoint/2010/main" val="405010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mtClean="0"/>
              <a:t>12 Consejos</a:t>
            </a:r>
          </a:p>
        </p:txBody>
      </p:sp>
      <p:sp>
        <p:nvSpPr>
          <p:cNvPr id="7168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UY" smtClean="0"/>
              <a:t>7) Evitar el Estrés Crónico</a:t>
            </a:r>
          </a:p>
          <a:p>
            <a:r>
              <a:rPr lang="es-UY" smtClean="0"/>
              <a:t>8) No fumar</a:t>
            </a:r>
          </a:p>
          <a:p>
            <a:r>
              <a:rPr lang="es-UY" smtClean="0"/>
              <a:t>9) Dormir bien</a:t>
            </a:r>
          </a:p>
          <a:p>
            <a:r>
              <a:rPr lang="es-UY" smtClean="0"/>
              <a:t>10) Evitar el apagón emocional.</a:t>
            </a:r>
          </a:p>
          <a:p>
            <a:r>
              <a:rPr lang="es-UY" smtClean="0"/>
              <a:t>11) Sentir agradecimiento</a:t>
            </a:r>
          </a:p>
          <a:p>
            <a:r>
              <a:rPr lang="es-UY" smtClean="0"/>
              <a:t>12) Las pequeñas cosas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sz="half" idx="2"/>
          </p:nvPr>
        </p:nvSpPr>
        <p:spPr>
          <a:xfrm>
            <a:off x="4648200" y="1628799"/>
            <a:ext cx="4038600" cy="5113313"/>
          </a:xfrm>
        </p:spPr>
        <p:txBody>
          <a:bodyPr/>
          <a:lstStyle/>
          <a:p>
            <a:pPr>
              <a:defRPr/>
            </a:pPr>
            <a:r>
              <a:rPr lang="es-UY" dirty="0" smtClean="0"/>
              <a:t>Consejos Antienvejecimiento: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UY" dirty="0" smtClean="0">
                <a:hlinkClick r:id="rId2"/>
              </a:rPr>
              <a:t>https</a:t>
            </a:r>
            <a:r>
              <a:rPr lang="es-UY" dirty="0">
                <a:hlinkClick r:id="rId2"/>
              </a:rPr>
              <a:t>://</a:t>
            </a:r>
            <a:r>
              <a:rPr lang="es-UY" dirty="0" smtClean="0">
                <a:hlinkClick r:id="rId2"/>
              </a:rPr>
              <a:t>www.youtube.com/watch?v=5HkkQNBpsTQ</a:t>
            </a:r>
            <a:endParaRPr lang="es-UY" dirty="0" smtClean="0"/>
          </a:p>
          <a:p>
            <a:pPr>
              <a:defRPr/>
            </a:pPr>
            <a:r>
              <a:rPr lang="es-UY" dirty="0" smtClean="0"/>
              <a:t>Entrevista al </a:t>
            </a:r>
            <a:r>
              <a:rPr lang="es-UY" dirty="0" err="1" smtClean="0"/>
              <a:t>Dr.Fco</a:t>
            </a:r>
            <a:r>
              <a:rPr lang="es-UY" dirty="0" smtClean="0"/>
              <a:t>. Mora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UY" dirty="0">
                <a:hlinkClick r:id="rId3"/>
              </a:rPr>
              <a:t>http://</a:t>
            </a:r>
            <a:r>
              <a:rPr lang="es-UY" dirty="0" smtClean="0">
                <a:hlinkClick r:id="rId3"/>
              </a:rPr>
              <a:t>www.ivoox.com/francisco-mora-neurologo-12-consejos-para-cerebro-audios-mp3_rf_418219_1.html</a:t>
            </a:r>
            <a:endParaRPr lang="es-UY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64777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latin typeface="Baskerville Old Face" pitchFamily="18" charset="0"/>
              </a:rPr>
              <a:t>LA CIENCIA DE LA SALUD</a:t>
            </a:r>
          </a:p>
        </p:txBody>
      </p:sp>
      <p:sp>
        <p:nvSpPr>
          <p:cNvPr id="7270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765175"/>
            <a:ext cx="5040312" cy="6092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000" smtClean="0"/>
              <a:t>1. Nunca es demasiado tarde para empezar a cuidarse.</a:t>
            </a:r>
          </a:p>
          <a:p>
            <a:pPr eaLnBrk="1" hangingPunct="1">
              <a:lnSpc>
                <a:spcPct val="80000"/>
              </a:lnSpc>
            </a:pPr>
            <a:r>
              <a:rPr lang="es-ES" sz="2000" smtClean="0"/>
              <a:t>2. Nunca es pronto: la prevención empieza en la infancia.</a:t>
            </a:r>
          </a:p>
          <a:p>
            <a:pPr eaLnBrk="1" hangingPunct="1">
              <a:lnSpc>
                <a:spcPct val="80000"/>
              </a:lnSpc>
            </a:pPr>
            <a:r>
              <a:rPr lang="es-ES" sz="2000" smtClean="0"/>
              <a:t>3. Chequeos. Que debo saber</a:t>
            </a:r>
          </a:p>
          <a:p>
            <a:pPr eaLnBrk="1" hangingPunct="1">
              <a:lnSpc>
                <a:spcPct val="80000"/>
              </a:lnSpc>
            </a:pPr>
            <a:r>
              <a:rPr lang="es-ES" sz="2000" smtClean="0"/>
              <a:t>4. Peso ideal: Porqué es tan difícil mantenerlo</a:t>
            </a:r>
          </a:p>
          <a:p>
            <a:pPr eaLnBrk="1" hangingPunct="1">
              <a:lnSpc>
                <a:spcPct val="80000"/>
              </a:lnSpc>
            </a:pPr>
            <a:r>
              <a:rPr lang="es-ES" sz="2000" smtClean="0"/>
              <a:t>7. Hipertensión: la asesina silenciosa</a:t>
            </a:r>
          </a:p>
          <a:p>
            <a:pPr eaLnBrk="1" hangingPunct="1">
              <a:lnSpc>
                <a:spcPct val="80000"/>
              </a:lnSpc>
            </a:pPr>
            <a:r>
              <a:rPr lang="es-ES" sz="2000" smtClean="0"/>
              <a:t>8.Coagulación: Tormenta en un vaso sanguíneo.</a:t>
            </a:r>
          </a:p>
          <a:p>
            <a:pPr eaLnBrk="1" hangingPunct="1">
              <a:lnSpc>
                <a:spcPct val="80000"/>
              </a:lnSpc>
            </a:pPr>
            <a:r>
              <a:rPr lang="es-ES" sz="2000" smtClean="0"/>
              <a:t>10. Grasas: Placeres peligrosos.</a:t>
            </a:r>
          </a:p>
          <a:p>
            <a:pPr eaLnBrk="1" hangingPunct="1">
              <a:lnSpc>
                <a:spcPct val="80000"/>
              </a:lnSpc>
            </a:pPr>
            <a:r>
              <a:rPr lang="es-ES" sz="2000" smtClean="0"/>
              <a:t>11. Proteínas: Carnívoros por vocación.</a:t>
            </a:r>
          </a:p>
          <a:p>
            <a:pPr eaLnBrk="1" hangingPunct="1">
              <a:lnSpc>
                <a:spcPct val="80000"/>
              </a:lnSpc>
            </a:pPr>
            <a:r>
              <a:rPr lang="es-ES" sz="2000" smtClean="0"/>
              <a:t>12. Carbohidratos: Dulces que amargan</a:t>
            </a:r>
          </a:p>
          <a:p>
            <a:pPr eaLnBrk="1" hangingPunct="1">
              <a:lnSpc>
                <a:spcPct val="80000"/>
              </a:lnSpc>
            </a:pPr>
            <a:r>
              <a:rPr lang="es-ES" sz="2000" smtClean="0"/>
              <a:t>13. Alcohol: Elogio a la moderación.</a:t>
            </a:r>
          </a:p>
          <a:p>
            <a:pPr eaLnBrk="1" hangingPunct="1">
              <a:lnSpc>
                <a:spcPct val="80000"/>
              </a:lnSpc>
            </a:pPr>
            <a:r>
              <a:rPr lang="es-ES" sz="2000" smtClean="0"/>
              <a:t>15. Actividad física</a:t>
            </a:r>
          </a:p>
          <a:p>
            <a:pPr eaLnBrk="1" hangingPunct="1">
              <a:lnSpc>
                <a:spcPct val="80000"/>
              </a:lnSpc>
            </a:pPr>
            <a:r>
              <a:rPr lang="es-ES" sz="2000" smtClean="0"/>
              <a:t>17. Estrés. Vivir al límite</a:t>
            </a:r>
          </a:p>
          <a:p>
            <a:pPr eaLnBrk="1" hangingPunct="1">
              <a:lnSpc>
                <a:spcPct val="80000"/>
              </a:lnSpc>
            </a:pPr>
            <a:r>
              <a:rPr lang="es-ES" sz="2000" smtClean="0"/>
              <a:t>18. Emociones. La felicidad como seguro de vida</a:t>
            </a:r>
          </a:p>
          <a:p>
            <a:pPr eaLnBrk="1" hangingPunct="1">
              <a:lnSpc>
                <a:spcPct val="80000"/>
              </a:lnSpc>
            </a:pPr>
            <a:r>
              <a:rPr lang="es-ES" sz="2000" smtClean="0"/>
              <a:t>19. La noche. Sexo Drogas y corazón</a:t>
            </a:r>
          </a:p>
          <a:p>
            <a:pPr eaLnBrk="1" hangingPunct="1">
              <a:lnSpc>
                <a:spcPct val="80000"/>
              </a:lnSpc>
            </a:pPr>
            <a:r>
              <a:rPr lang="es-ES" sz="2000" smtClean="0"/>
              <a:t>21. Después de un infarto. Volver a empezar.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  <p:sp>
        <p:nvSpPr>
          <p:cNvPr id="7270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1981200"/>
            <a:ext cx="3394075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  <p:pic>
        <p:nvPicPr>
          <p:cNvPr id="72709" name="Picture 7" descr="ValentinFu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57338"/>
            <a:ext cx="38100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2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UY" sz="3200" dirty="0" smtClean="0"/>
              <a:t>3 cerebros superpuestos del Homo-Sapiens-Sapiens</a:t>
            </a:r>
            <a:endParaRPr lang="es-UY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4038600" cy="5256584"/>
          </a:xfrm>
        </p:spPr>
        <p:txBody>
          <a:bodyPr>
            <a:normAutofit fontScale="55000" lnSpcReduction="20000"/>
          </a:bodyPr>
          <a:lstStyle/>
          <a:p>
            <a:r>
              <a:rPr lang="es-UY" dirty="0" smtClean="0"/>
              <a:t>El planeta Tierra tiene 5 mil millones de años.</a:t>
            </a:r>
          </a:p>
          <a:p>
            <a:r>
              <a:rPr lang="es-UY" dirty="0" smtClean="0"/>
              <a:t>Hasta hace 500 millones de años solo habitaron organismo unicelulares.</a:t>
            </a:r>
          </a:p>
          <a:p>
            <a:r>
              <a:rPr lang="es-UY" dirty="0" smtClean="0"/>
              <a:t>Hace 500 millones de años nace la vida en el mar, reptiles que poseen un cerebro muy primitivo (</a:t>
            </a:r>
            <a:r>
              <a:rPr lang="es-UY" dirty="0" err="1" smtClean="0"/>
              <a:t>archicerebro</a:t>
            </a:r>
            <a:r>
              <a:rPr lang="es-UY" dirty="0" smtClean="0"/>
              <a:t>) o cerebro </a:t>
            </a:r>
            <a:r>
              <a:rPr lang="es-UY" dirty="0" err="1" smtClean="0"/>
              <a:t>reptiliano</a:t>
            </a:r>
            <a:r>
              <a:rPr lang="es-UY" dirty="0" smtClean="0"/>
              <a:t>: permite </a:t>
            </a:r>
            <a:r>
              <a:rPr lang="es-UY" dirty="0"/>
              <a:t>unos comportamientos estereotipados, programados por aprendizajes ancestrales. </a:t>
            </a:r>
            <a:endParaRPr lang="es-UY" dirty="0" smtClean="0"/>
          </a:p>
          <a:p>
            <a:r>
              <a:rPr lang="es-UY" dirty="0" smtClean="0"/>
              <a:t>Responsable de </a:t>
            </a:r>
            <a:r>
              <a:rPr lang="es-UY" b="1" i="1" dirty="0" smtClean="0"/>
              <a:t>comportamientos </a:t>
            </a:r>
            <a:r>
              <a:rPr lang="es-UY" b="1" i="1" dirty="0"/>
              <a:t>primitivos, como el establecimiento y la demarcación del territorio, la caza, el celo, el acoplamiento, </a:t>
            </a:r>
            <a:r>
              <a:rPr lang="es-UY" b="1" i="1" dirty="0" smtClean="0"/>
              <a:t> </a:t>
            </a:r>
            <a:r>
              <a:rPr lang="es-UY" b="1" i="1" dirty="0"/>
              <a:t>la descendencia, el establecimiento de las jerarquías sociales</a:t>
            </a:r>
            <a:r>
              <a:rPr lang="es-UY" b="1" i="1" dirty="0" smtClean="0"/>
              <a:t>, funciones de supervivencia y de respuesta primitivas:  </a:t>
            </a:r>
            <a:r>
              <a:rPr lang="es-UY" b="1" i="1" dirty="0"/>
              <a:t>la fuga o la lucha, el hambre o la sed.</a:t>
            </a:r>
            <a:r>
              <a:rPr lang="es-UY" dirty="0" smtClean="0"/>
              <a:t> </a:t>
            </a:r>
          </a:p>
          <a:p>
            <a:r>
              <a:rPr lang="es-UY" dirty="0" smtClean="0"/>
              <a:t>Reflejos</a:t>
            </a:r>
            <a:r>
              <a:rPr lang="es-UY" dirty="0"/>
              <a:t>, actitudes, conductas, reacciones, y pautas  conductuales, que es interesante tener en cuenta desde el punto de vista del análisis de los comportamientos de los  seres vivos  en su relación con el entorno y con </a:t>
            </a:r>
            <a:r>
              <a:rPr lang="es-UY" dirty="0" smtClean="0"/>
              <a:t>los demás </a:t>
            </a:r>
            <a:r>
              <a:rPr lang="es-UY" dirty="0"/>
              <a:t>individuos</a:t>
            </a:r>
            <a:r>
              <a:rPr lang="es-UY" sz="4800" dirty="0"/>
              <a:t>.</a:t>
            </a:r>
            <a:endParaRPr lang="es-UY" dirty="0" smtClean="0"/>
          </a:p>
          <a:p>
            <a:pPr marL="0" indent="0">
              <a:buNone/>
            </a:pPr>
            <a:r>
              <a:rPr lang="es-UY" dirty="0"/>
              <a:t/>
            </a:r>
            <a:br>
              <a:rPr lang="es-UY" dirty="0"/>
            </a:br>
            <a:endParaRPr lang="es-UY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09" y="2060848"/>
            <a:ext cx="4512502" cy="3384376"/>
          </a:xfrm>
        </p:spPr>
      </p:pic>
    </p:spTree>
    <p:extLst>
      <p:ext uri="{BB962C8B-B14F-4D97-AF65-F5344CB8AC3E}">
        <p14:creationId xmlns:p14="http://schemas.microsoft.com/office/powerpoint/2010/main" val="29921756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3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r>
              <a:rPr lang="es-UY" sz="3200" b="1" smtClean="0">
                <a:latin typeface="Baskerville Old Face" pitchFamily="18" charset="0"/>
              </a:rPr>
              <a:t>La cocina de la salud: Valentín Fuster y F.Adría</a:t>
            </a:r>
          </a:p>
        </p:txBody>
      </p:sp>
      <p:sp>
        <p:nvSpPr>
          <p:cNvPr id="74755" name="4 Marcador de contenido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5194300" cy="4598987"/>
          </a:xfrm>
        </p:spPr>
        <p:txBody>
          <a:bodyPr>
            <a:normAutofit fontScale="92500" lnSpcReduction="20000"/>
          </a:bodyPr>
          <a:lstStyle/>
          <a:p>
            <a:r>
              <a:rPr lang="es-UY" sz="2400" b="1" smtClean="0">
                <a:latin typeface="Baskerville Old Face" pitchFamily="18" charset="0"/>
              </a:rPr>
              <a:t>Claves, ideas, consejos y sugerencias para una alimentación sana.</a:t>
            </a:r>
          </a:p>
          <a:p>
            <a:r>
              <a:rPr lang="es-UY" sz="2400" b="1" smtClean="0">
                <a:latin typeface="Baskerville Old Face" pitchFamily="18" charset="0"/>
              </a:rPr>
              <a:t>Cómo deberían ser los desayunos, la compra, la cocción y conservación de los alimentos, la comida, y muchas cosas más.</a:t>
            </a:r>
          </a:p>
          <a:p>
            <a:r>
              <a:rPr lang="es-UY" sz="2400" b="1" smtClean="0">
                <a:latin typeface="Baskerville Old Face" pitchFamily="18" charset="0"/>
              </a:rPr>
              <a:t>Diferencias generacionales.</a:t>
            </a:r>
          </a:p>
          <a:p>
            <a:r>
              <a:rPr lang="es-UY" sz="2400" b="1" smtClean="0">
                <a:latin typeface="Baskerville Old Face" pitchFamily="18" charset="0"/>
              </a:rPr>
              <a:t>Comer sano no está reñido con el placer un espacio donde enseñar a los niños desde pequeños a comer sano y lo divertido</a:t>
            </a:r>
            <a:r>
              <a:rPr lang="es-UY" smtClean="0"/>
              <a:t>.</a:t>
            </a:r>
          </a:p>
          <a:p>
            <a:r>
              <a:rPr lang="es-UY" sz="2400" b="1" smtClean="0">
                <a:hlinkClick r:id="rId2"/>
              </a:rPr>
              <a:t>http://drgeorgeyr.blogspot.com/2010/11/la-cocina-de-la-salud-comer-saludable.html</a:t>
            </a:r>
            <a:endParaRPr lang="es-UY" sz="2400" b="1" smtClean="0"/>
          </a:p>
          <a:p>
            <a:endParaRPr lang="es-UY" sz="2400" b="1" smtClean="0"/>
          </a:p>
          <a:p>
            <a:endParaRPr lang="es-UY" smtClean="0"/>
          </a:p>
        </p:txBody>
      </p:sp>
      <p:pic>
        <p:nvPicPr>
          <p:cNvPr id="74756" name="10 Marcador de contenido" descr="CocinaSalud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1916113"/>
            <a:ext cx="3492500" cy="2932112"/>
          </a:xfrm>
        </p:spPr>
      </p:pic>
    </p:spTree>
    <p:extLst>
      <p:ext uri="{BB962C8B-B14F-4D97-AF65-F5344CB8AC3E}">
        <p14:creationId xmlns:p14="http://schemas.microsoft.com/office/powerpoint/2010/main" val="32070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algn="ctr"/>
            <a:r>
              <a:rPr lang="es-UY" smtClean="0"/>
              <a:t>Material de consulta</a:t>
            </a:r>
          </a:p>
        </p:txBody>
      </p:sp>
      <p:sp>
        <p:nvSpPr>
          <p:cNvPr id="75779" name="2 Marcador de contenido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040313"/>
          </a:xfrm>
        </p:spPr>
        <p:txBody>
          <a:bodyPr/>
          <a:lstStyle/>
          <a:p>
            <a:r>
              <a:rPr lang="es-UY" sz="1800" smtClean="0"/>
              <a:t>Ansiedad ira y falsas ilusiones como causa de conflictos e infelicidad humana:</a:t>
            </a:r>
          </a:p>
          <a:p>
            <a:pPr>
              <a:buFontTx/>
              <a:buNone/>
            </a:pPr>
            <a:r>
              <a:rPr lang="es-UY" sz="1800" smtClean="0">
                <a:hlinkClick r:id="rId2"/>
              </a:rPr>
              <a:t>http://drgeorgeyr.blogspot.com/2010/07/ansiedad-ira-y-falsas-ilusiones-como.html</a:t>
            </a:r>
            <a:endParaRPr lang="es-UY" sz="1800" smtClean="0"/>
          </a:p>
          <a:p>
            <a:r>
              <a:rPr lang="es-UY" sz="1800" smtClean="0"/>
              <a:t>La ciencia de la compasión – Matthieu Ricard</a:t>
            </a:r>
          </a:p>
          <a:p>
            <a:pPr>
              <a:buFontTx/>
              <a:buNone/>
            </a:pPr>
            <a:r>
              <a:rPr lang="es-UY" sz="1800" smtClean="0">
                <a:hlinkClick r:id="rId3"/>
              </a:rPr>
              <a:t>http://www.redesparalaciencia.com/2871/redes/2010/redes-60-la-ciencia-de-la-compasion</a:t>
            </a:r>
            <a:endParaRPr lang="es-UY" sz="1800" smtClean="0"/>
          </a:p>
          <a:p>
            <a:r>
              <a:rPr lang="es-UY" sz="1800" smtClean="0"/>
              <a:t>La belleza del pensar – Francisco Varela</a:t>
            </a:r>
          </a:p>
          <a:p>
            <a:pPr>
              <a:buFontTx/>
              <a:buNone/>
            </a:pPr>
            <a:r>
              <a:rPr lang="es-UY" sz="1800" smtClean="0">
                <a:hlinkClick r:id="rId4"/>
              </a:rPr>
              <a:t>http://www.youtube.com/watch?v=3-VydyPdhhg</a:t>
            </a:r>
            <a:endParaRPr lang="es-UY" sz="1800" smtClean="0"/>
          </a:p>
          <a:p>
            <a:r>
              <a:rPr lang="es-UY" sz="1800" smtClean="0"/>
              <a:t>Martin Seligman – Psicología positiva</a:t>
            </a:r>
          </a:p>
          <a:p>
            <a:pPr>
              <a:buFontTx/>
              <a:buNone/>
            </a:pPr>
            <a:r>
              <a:rPr lang="es-UY" sz="1800" smtClean="0">
                <a:hlinkClick r:id="rId5"/>
              </a:rPr>
              <a:t>http://www.rtve.es/tve/b/redes2007/semanal/prg363/entrevista.htm</a:t>
            </a:r>
            <a:endParaRPr lang="es-UY" sz="1800" smtClean="0"/>
          </a:p>
          <a:p>
            <a:r>
              <a:rPr lang="es-UY" sz="2000" smtClean="0"/>
              <a:t>Ejercicio fisico la polipildora natural</a:t>
            </a:r>
          </a:p>
          <a:p>
            <a:r>
              <a:rPr lang="es-UY" sz="1600" smtClean="0">
                <a:hlinkClick r:id="rId6"/>
              </a:rPr>
              <a:t>http://drgeorgeyr.blogspot.com/2009/02/ejercicio-fisico-la-polipildora-natural.html</a:t>
            </a:r>
            <a:endParaRPr lang="es-UY" sz="1600" smtClean="0"/>
          </a:p>
          <a:p>
            <a:endParaRPr lang="es-UY" sz="1600" smtClean="0"/>
          </a:p>
          <a:p>
            <a:endParaRPr lang="es-UY" sz="1400" smtClean="0"/>
          </a:p>
          <a:p>
            <a:endParaRPr lang="es-UY" sz="1400" smtClean="0"/>
          </a:p>
        </p:txBody>
      </p:sp>
    </p:spTree>
    <p:extLst>
      <p:ext uri="{BB962C8B-B14F-4D97-AF65-F5344CB8AC3E}">
        <p14:creationId xmlns:p14="http://schemas.microsoft.com/office/powerpoint/2010/main" val="341052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514" name="Object 2"/>
          <p:cNvGraphicFramePr>
            <a:graphicFrameLocks noChangeAspect="1"/>
          </p:cNvGraphicFramePr>
          <p:nvPr/>
        </p:nvGraphicFramePr>
        <p:xfrm>
          <a:off x="755650" y="127000"/>
          <a:ext cx="7561263" cy="675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Image" r:id="rId3" imgW="5955556" imgH="5320635" progId="Photoshop.Image.6">
                  <p:embed/>
                </p:oleObj>
              </mc:Choice>
              <mc:Fallback>
                <p:oleObj name="Image" r:id="rId3" imgW="5955556" imgH="5320635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lum bright="-12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27000"/>
                        <a:ext cx="7561263" cy="675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3390900" y="1130300"/>
            <a:ext cx="1617663" cy="3460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rgbClr val="FFFFFF"/>
                </a:solidFill>
                <a:latin typeface="Arial Black" pitchFamily="34" charset="0"/>
              </a:rPr>
              <a:t>NEOCORTEX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3640138" y="2047875"/>
            <a:ext cx="1208087" cy="5905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rgbClr val="FFFFFF"/>
                </a:solidFill>
                <a:latin typeface="Arial Black" pitchFamily="34" charset="0"/>
              </a:rPr>
              <a:t>SISTEMA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rgbClr val="FFFFFF"/>
                </a:solidFill>
                <a:latin typeface="Arial Black" pitchFamily="34" charset="0"/>
              </a:rPr>
              <a:t>LIMBICO</a:t>
            </a: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3509963" y="2982913"/>
            <a:ext cx="1446212" cy="59055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rgbClr val="FFFFFF"/>
                </a:solidFill>
                <a:latin typeface="Arial Black" pitchFamily="34" charset="0"/>
              </a:rPr>
              <a:t>COMPLEJO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rgbClr val="FFFFFF"/>
                </a:solidFill>
                <a:latin typeface="Arial Black" pitchFamily="34" charset="0"/>
              </a:rPr>
              <a:t>REPTILICO</a:t>
            </a:r>
          </a:p>
        </p:txBody>
      </p:sp>
      <p:grpSp>
        <p:nvGrpSpPr>
          <p:cNvPr id="192518" name="Group 6"/>
          <p:cNvGrpSpPr>
            <a:grpSpLocks/>
          </p:cNvGrpSpPr>
          <p:nvPr/>
        </p:nvGrpSpPr>
        <p:grpSpPr bwMode="auto">
          <a:xfrm>
            <a:off x="0" y="6540500"/>
            <a:ext cx="1258888" cy="317500"/>
            <a:chOff x="0" y="4120"/>
            <a:chExt cx="793" cy="200"/>
          </a:xfrm>
        </p:grpSpPr>
        <p:pic>
          <p:nvPicPr>
            <p:cNvPr id="192519" name="Picture 7" descr="LogoDOC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20"/>
              <a:ext cx="249" cy="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2520" name="Text Box 8"/>
            <p:cNvSpPr txBox="1">
              <a:spLocks noChangeArrowheads="1"/>
            </p:cNvSpPr>
            <p:nvPr/>
          </p:nvSpPr>
          <p:spPr bwMode="auto">
            <a:xfrm>
              <a:off x="113" y="4156"/>
              <a:ext cx="680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AR" sz="700" smtClean="0">
                  <a:solidFill>
                    <a:srgbClr val="FFFFFF"/>
                  </a:solidFill>
                  <a:latin typeface="Times New Roman" pitchFamily="18" charset="0"/>
                </a:rPr>
                <a:t>  Instituto Henri Laborit</a:t>
              </a:r>
              <a:endParaRPr lang="es-ES_tradnl" sz="70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90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err="1" smtClean="0"/>
              <a:t>Paleocerebro</a:t>
            </a:r>
            <a:r>
              <a:rPr lang="es-UY" dirty="0" smtClean="0"/>
              <a:t> o cerebro emocional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>
            <a:normAutofit fontScale="55000" lnSpcReduction="20000"/>
          </a:bodyPr>
          <a:lstStyle/>
          <a:p>
            <a:r>
              <a:rPr lang="es-UY" sz="3300" dirty="0" smtClean="0"/>
              <a:t>Alrededor </a:t>
            </a:r>
            <a:r>
              <a:rPr lang="es-UY" sz="3300" dirty="0"/>
              <a:t>del “complejo R” está el complejo sistema límbico o “cerebro mamífero”, él evolucionó hace cientos de millones de años </a:t>
            </a:r>
            <a:r>
              <a:rPr lang="es-UY" sz="3300" dirty="0" smtClean="0"/>
              <a:t>también en los mamíferos selváticos.</a:t>
            </a:r>
          </a:p>
          <a:p>
            <a:r>
              <a:rPr lang="es-UY" sz="3300" dirty="0" smtClean="0"/>
              <a:t>Este </a:t>
            </a:r>
            <a:r>
              <a:rPr lang="es-UY" sz="3300" dirty="0"/>
              <a:t>cerebro emocional, es una fuente importante de nuestros estados de </a:t>
            </a:r>
            <a:r>
              <a:rPr lang="es-UY" sz="3300" dirty="0" smtClean="0"/>
              <a:t>ánimo, </a:t>
            </a:r>
            <a:r>
              <a:rPr lang="es-UY" sz="3300" dirty="0"/>
              <a:t>nuestras emociones, </a:t>
            </a:r>
            <a:r>
              <a:rPr lang="es-UY" sz="3300" dirty="0" smtClean="0"/>
              <a:t>nuestras inquietudes</a:t>
            </a:r>
            <a:r>
              <a:rPr lang="es-UY" sz="3300" dirty="0"/>
              <a:t>, nuestra preocupación por los hijos, etc</a:t>
            </a:r>
            <a:r>
              <a:rPr lang="es-UY" sz="3300" dirty="0" smtClean="0"/>
              <a:t>.</a:t>
            </a:r>
          </a:p>
          <a:p>
            <a:r>
              <a:rPr lang="es-UY" sz="3300" dirty="0" smtClean="0"/>
              <a:t>Papel  esencial </a:t>
            </a:r>
            <a:r>
              <a:rPr lang="es-UY" sz="3300" dirty="0"/>
              <a:t>en las expresiones emocionales, </a:t>
            </a:r>
            <a:r>
              <a:rPr lang="es-UY" sz="3300" i="1" dirty="0"/>
              <a:t>tales como el miedo, la cólera, el amor, la alegría,</a:t>
            </a:r>
            <a:r>
              <a:rPr lang="es-UY" sz="3300" dirty="0"/>
              <a:t> etc. </a:t>
            </a:r>
            <a:endParaRPr lang="es-UY" sz="3300" dirty="0" smtClean="0"/>
          </a:p>
          <a:p>
            <a:r>
              <a:rPr lang="es-UY" sz="3300" dirty="0" smtClean="0"/>
              <a:t>El sistema </a:t>
            </a:r>
            <a:r>
              <a:rPr lang="es-UY" sz="3300" dirty="0"/>
              <a:t>límbico cumple un papel importante en la fijación de las sensaciones memorizadas.</a:t>
            </a:r>
            <a:r>
              <a:rPr lang="es-UY" dirty="0"/>
              <a:t/>
            </a:r>
            <a:br>
              <a:rPr lang="es-UY" dirty="0"/>
            </a:br>
            <a:endParaRPr lang="es-UY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434431"/>
            <a:ext cx="3810000" cy="2857500"/>
          </a:xfrm>
        </p:spPr>
      </p:pic>
    </p:spTree>
    <p:extLst>
      <p:ext uri="{BB962C8B-B14F-4D97-AF65-F5344CB8AC3E}">
        <p14:creationId xmlns:p14="http://schemas.microsoft.com/office/powerpoint/2010/main" val="20618120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íxel">
  <a:themeElements>
    <a:clrScheme name="Píxel 7">
      <a:dk1>
        <a:srgbClr val="000000"/>
      </a:dk1>
      <a:lt1>
        <a:srgbClr val="FFFFFF"/>
      </a:lt1>
      <a:dk2>
        <a:srgbClr val="000000"/>
      </a:dk2>
      <a:lt2>
        <a:srgbClr val="CC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663300"/>
      </a:hlink>
      <a:folHlink>
        <a:srgbClr val="CC9900"/>
      </a:folHlink>
    </a:clrScheme>
    <a:fontScheme name="Pí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í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5016</Words>
  <Application>Microsoft Office PowerPoint</Application>
  <PresentationFormat>Presentación en pantalla (4:3)</PresentationFormat>
  <Paragraphs>470</Paragraphs>
  <Slides>71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71</vt:i4>
      </vt:variant>
    </vt:vector>
  </HeadingPairs>
  <TitlesOfParts>
    <vt:vector size="75" baseType="lpstr">
      <vt:lpstr>Tema de Office</vt:lpstr>
      <vt:lpstr>Diseño predeterminado</vt:lpstr>
      <vt:lpstr>Píxel</vt:lpstr>
      <vt:lpstr>Image</vt:lpstr>
      <vt:lpstr>Presentación de PowerPoint</vt:lpstr>
      <vt:lpstr>Grandes paradojas de la Globalización</vt:lpstr>
      <vt:lpstr>Uruguay intriga a los científicos por la alta tasa de suicidios</vt:lpstr>
      <vt:lpstr>ESTRÉS EN LAS CONDICIONES DE VIDA ACTUALES</vt:lpstr>
      <vt:lpstr>50 signos y síntomas de estrés</vt:lpstr>
      <vt:lpstr>Cambios generacionales acelerados</vt:lpstr>
      <vt:lpstr>3 cerebros superpuestos del Homo-Sapiens-Sapiens</vt:lpstr>
      <vt:lpstr>Presentación de PowerPoint</vt:lpstr>
      <vt:lpstr>Paleocerebro o cerebro emocional</vt:lpstr>
      <vt:lpstr>Corteza cerebral o neo cortex</vt:lpstr>
      <vt:lpstr>Funciones superiores del cerebro</vt:lpstr>
      <vt:lpstr>Estrés emocional e infarto</vt:lpstr>
      <vt:lpstr>SISTEMA CARDIOVASCULAR</vt:lpstr>
      <vt:lpstr>El corazón humano</vt:lpstr>
      <vt:lpstr>El corazón humano</vt:lpstr>
      <vt:lpstr>LAS ARTERIAS CORONARIAS</vt:lpstr>
      <vt:lpstr>Endotelio vascular</vt:lpstr>
      <vt:lpstr>Endotelio: Organo PNIE</vt:lpstr>
      <vt:lpstr>Funciones del Endotelio</vt:lpstr>
      <vt:lpstr>Superficie del endotelio vascular</vt:lpstr>
      <vt:lpstr>Presentación de PowerPoint</vt:lpstr>
      <vt:lpstr>Uno será tan joven como lo sea su endotelio vascular</vt:lpstr>
      <vt:lpstr>Anticoagulante Natural</vt:lpstr>
      <vt:lpstr>Cuidemos nuestro endotelio</vt:lpstr>
      <vt:lpstr>Condiciones asociadas a disfuncion endotelial</vt:lpstr>
      <vt:lpstr>Intervenciones que mejoran la función endotelial</vt:lpstr>
      <vt:lpstr>Eufunción y Disfunción endotelial</vt:lpstr>
      <vt:lpstr>Cuidemos la salud del endotelio</vt:lpstr>
      <vt:lpstr>Equilibrio de la función endotelial</vt:lpstr>
      <vt:lpstr>Salud y Endotelio</vt:lpstr>
      <vt:lpstr>Tabaquismo y Disfunción Endotelial</vt:lpstr>
      <vt:lpstr>Factores de Riesgo CV y DE</vt:lpstr>
      <vt:lpstr>Estrés emocional y eventos coronarios</vt:lpstr>
      <vt:lpstr>PATRONES DE CONDUCTA </vt:lpstr>
      <vt:lpstr>PACTA</vt:lpstr>
      <vt:lpstr>Diferencia entre PACTA y Work a Holic</vt:lpstr>
      <vt:lpstr>RASGOS PSICOLÓGICOS</vt:lpstr>
      <vt:lpstr>Problemas derivados de la función policial</vt:lpstr>
      <vt:lpstr>Síndrome de Estrés postraumático  </vt:lpstr>
      <vt:lpstr>Síndrome de estrés post-traumático</vt:lpstr>
      <vt:lpstr>TRASTORNO POR ESTRÉS Post-Traumático</vt:lpstr>
      <vt:lpstr>  SINDROME DE BURNOUT (afecta &gt; 30% de personal de salud, docentes y policías.  </vt:lpstr>
      <vt:lpstr>Sintomas de Burnout: 3 D</vt:lpstr>
      <vt:lpstr>Factores predisponentes del Sd.Burnout</vt:lpstr>
      <vt:lpstr>1. Agotamiento emocional</vt:lpstr>
      <vt:lpstr>2. Despersonalización</vt:lpstr>
      <vt:lpstr>SINDROME DE BURNOUT EN LOS FUNCIONARIOS POLICIALES: </vt:lpstr>
      <vt:lpstr>PREVENCION Y TRATAMIENTO (5’C)</vt:lpstr>
      <vt:lpstr>5) CONTENCION</vt:lpstr>
      <vt:lpstr>Programa de gerenciamiento del estrés profesional y estrés post-traumático – Policia de Sta. CAtarina</vt:lpstr>
      <vt:lpstr>Conductas protectoras</vt:lpstr>
      <vt:lpstr>CONSEJOS PARA EJERCICIO</vt:lpstr>
      <vt:lpstr>TIPO DE PISADA</vt:lpstr>
      <vt:lpstr>ANATOMÍA DEL CALZADO PARA CORRER:</vt:lpstr>
      <vt:lpstr>Tipos de calzado:</vt:lpstr>
      <vt:lpstr>Superficie Recomendable para quienes corren</vt:lpstr>
      <vt:lpstr>Dormir bien es ganar años</vt:lpstr>
      <vt:lpstr>Estrés crónico y su impacto sobre la salud cardiovascular</vt:lpstr>
      <vt:lpstr>Dimensión Biológica: Conductas Basales</vt:lpstr>
      <vt:lpstr>Mala Alimentación</vt:lpstr>
      <vt:lpstr> Claves para gozar de buena salud La amistad, las relaciones interpersonales reales (no virtuales), tener planes y objetivos y sentirse parte de algo más grande que uno:</vt:lpstr>
      <vt:lpstr>Está demostrado que incluso en los momentos de alta adversidad el consuelo humano hace que la pena sea más llevadera. </vt:lpstr>
      <vt:lpstr>Los antidepresivos más eficaces (Martin Seligman)</vt:lpstr>
      <vt:lpstr>Entrevistas a Martin Seligman</vt:lpstr>
      <vt:lpstr>Para un corazón sano: cada pieza cuenta</vt:lpstr>
      <vt:lpstr>Paradojas del mundo globalizado</vt:lpstr>
      <vt:lpstr>12 claves del Dr. Francisco Mora</vt:lpstr>
      <vt:lpstr>12 Consejos</vt:lpstr>
      <vt:lpstr>LA CIENCIA DE LA SALUD</vt:lpstr>
      <vt:lpstr>La cocina de la salud: Valentín Fuster y F.Adría</vt:lpstr>
      <vt:lpstr>Material de consulta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ESTRÉS EN LA VIDA MODERNA</dc:title>
  <dc:creator>Acer</dc:creator>
  <cp:lastModifiedBy>Acer</cp:lastModifiedBy>
  <cp:revision>55</cp:revision>
  <dcterms:created xsi:type="dcterms:W3CDTF">2013-11-08T03:49:01Z</dcterms:created>
  <dcterms:modified xsi:type="dcterms:W3CDTF">2013-12-20T09:37:23Z</dcterms:modified>
</cp:coreProperties>
</file>