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92" r:id="rId3"/>
    <p:sldMasterId id="2147483840" r:id="rId4"/>
    <p:sldMasterId id="2147483864" r:id="rId5"/>
    <p:sldMasterId id="2147483876" r:id="rId6"/>
    <p:sldMasterId id="2147483912" r:id="rId7"/>
    <p:sldMasterId id="2147483936" r:id="rId8"/>
    <p:sldMasterId id="2147483972" r:id="rId9"/>
    <p:sldMasterId id="2147484020" r:id="rId10"/>
    <p:sldMasterId id="2147484032" r:id="rId11"/>
    <p:sldMasterId id="2147484044" r:id="rId12"/>
    <p:sldMasterId id="2147484056" r:id="rId13"/>
    <p:sldMasterId id="2147484068" r:id="rId14"/>
    <p:sldMasterId id="2147484080" r:id="rId15"/>
    <p:sldMasterId id="2147484128" r:id="rId16"/>
    <p:sldMasterId id="2147484140" r:id="rId17"/>
    <p:sldMasterId id="2147484164" r:id="rId18"/>
    <p:sldMasterId id="2147484176" r:id="rId19"/>
  </p:sldMasterIdLst>
  <p:notesMasterIdLst>
    <p:notesMasterId r:id="rId44"/>
  </p:notesMasterIdLst>
  <p:sldIdLst>
    <p:sldId id="256" r:id="rId20"/>
    <p:sldId id="258" r:id="rId21"/>
    <p:sldId id="273" r:id="rId22"/>
    <p:sldId id="277" r:id="rId23"/>
    <p:sldId id="259" r:id="rId24"/>
    <p:sldId id="263" r:id="rId25"/>
    <p:sldId id="276" r:id="rId26"/>
    <p:sldId id="265" r:id="rId27"/>
    <p:sldId id="266" r:id="rId28"/>
    <p:sldId id="278" r:id="rId29"/>
    <p:sldId id="275" r:id="rId30"/>
    <p:sldId id="279" r:id="rId31"/>
    <p:sldId id="271" r:id="rId32"/>
    <p:sldId id="280" r:id="rId33"/>
    <p:sldId id="264" r:id="rId34"/>
    <p:sldId id="260" r:id="rId35"/>
    <p:sldId id="281" r:id="rId36"/>
    <p:sldId id="282" r:id="rId37"/>
    <p:sldId id="267" r:id="rId38"/>
    <p:sldId id="283" r:id="rId39"/>
    <p:sldId id="269" r:id="rId40"/>
    <p:sldId id="274" r:id="rId41"/>
    <p:sldId id="270" r:id="rId42"/>
    <p:sldId id="268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3AF"/>
    <a:srgbClr val="F8F692"/>
    <a:srgbClr val="E2F05C"/>
    <a:srgbClr val="E4D57C"/>
    <a:srgbClr val="AA922C"/>
    <a:srgbClr val="CC0099"/>
    <a:srgbClr val="993300"/>
    <a:srgbClr val="F3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893F8-953A-468E-B3BD-038E4C9C3645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A764F3-5E6B-43D2-99F6-A7BF6758B9A4}">
      <dgm:prSet custT="1"/>
      <dgm:spPr/>
      <dgm:t>
        <a:bodyPr/>
        <a:lstStyle/>
        <a:p>
          <a:r>
            <a:rPr lang="es-ES" sz="1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</a:t>
          </a:r>
          <a:endParaRPr lang="es-ES" sz="1800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7896C-2156-408D-84DD-6375A14C2F1E}" type="parTrans" cxnId="{A22488E9-EAF2-4E5C-94BC-7FC468229CD6}">
      <dgm:prSet/>
      <dgm:spPr/>
      <dgm:t>
        <a:bodyPr/>
        <a:lstStyle/>
        <a:p>
          <a:endParaRPr lang="es-ES"/>
        </a:p>
      </dgm:t>
    </dgm:pt>
    <dgm:pt modelId="{4697EA40-F782-492F-8314-85CE116581BA}" type="sibTrans" cxnId="{A22488E9-EAF2-4E5C-94BC-7FC468229CD6}">
      <dgm:prSet/>
      <dgm:spPr/>
      <dgm:t>
        <a:bodyPr/>
        <a:lstStyle/>
        <a:p>
          <a:endParaRPr lang="es-ES"/>
        </a:p>
      </dgm:t>
    </dgm:pt>
    <dgm:pt modelId="{C1C527CF-81BD-4277-ACF9-3659BC7E1EFF}">
      <dgm:prSet/>
      <dgm:spPr/>
      <dgm:t>
        <a:bodyPr/>
        <a:lstStyle/>
        <a:p>
          <a:r>
            <a:rPr lang="es-ES" altLang="es-UY" dirty="0" smtClean="0">
              <a:cs typeface="Times New Roman" pitchFamily="18" charset="0"/>
            </a:rPr>
            <a:t>Relacionado con turnos, descanso, pausas, contenido del trabajo, monotonía, relacionamiento con las personas, participación, remuneración, estatus, identificación con la tarea, iniciativa, estabilidad en el empleo,  estilo de mando, etc. </a:t>
          </a:r>
          <a:r>
            <a:rPr lang="es-ES" dirty="0" smtClean="0"/>
            <a:t>Déficit en el establecimiento de la conexión con el mundo que le rodea</a:t>
          </a:r>
          <a:endParaRPr lang="es-ES" dirty="0"/>
        </a:p>
      </dgm:t>
    </dgm:pt>
    <dgm:pt modelId="{E76E63F0-F56F-4FA4-966F-BC995085374D}" type="parTrans" cxnId="{9EABDEE4-FFF3-4209-8AC0-52471E1E9186}">
      <dgm:prSet/>
      <dgm:spPr/>
      <dgm:t>
        <a:bodyPr/>
        <a:lstStyle/>
        <a:p>
          <a:endParaRPr lang="es-ES"/>
        </a:p>
      </dgm:t>
    </dgm:pt>
    <dgm:pt modelId="{C7D55575-5FE6-4597-81A9-F4EAA65DAB06}" type="sibTrans" cxnId="{9EABDEE4-FFF3-4209-8AC0-52471E1E9186}">
      <dgm:prSet/>
      <dgm:spPr/>
      <dgm:t>
        <a:bodyPr/>
        <a:lstStyle/>
        <a:p>
          <a:endParaRPr lang="es-ES"/>
        </a:p>
      </dgm:t>
    </dgm:pt>
    <dgm:pt modelId="{7C0ACC19-A088-412B-B906-8199183A29D8}">
      <dgm:prSet custT="1"/>
      <dgm:spPr/>
      <dgm:t>
        <a:bodyPr/>
        <a:lstStyle/>
        <a:p>
          <a:r>
            <a:rPr lang="es-ES_tradnl" altLang="es-UY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 </a:t>
          </a:r>
          <a:r>
            <a:rPr lang="es-ES_tradnl" altLang="es-UY" sz="1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</a:t>
          </a:r>
          <a:r>
            <a:rPr lang="es-ES_tradnl" altLang="es-UY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-emocional</a:t>
          </a:r>
        </a:p>
        <a:p>
          <a:endParaRPr lang="es-ES_tradnl" sz="1700" u="none" dirty="0" smtClean="0"/>
        </a:p>
        <a:p>
          <a:r>
            <a:rPr lang="es-ES_tradnl" altLang="es-UY" sz="1800" dirty="0" smtClean="0"/>
            <a:t>Esfuerzos mentales de atención y memoria</a:t>
          </a:r>
          <a:endParaRPr lang="es-ES" sz="1800" u="none" dirty="0"/>
        </a:p>
      </dgm:t>
    </dgm:pt>
    <dgm:pt modelId="{2EDA712D-20AB-4573-AD27-B7DE889C1857}" type="parTrans" cxnId="{291308A5-CD07-4796-875A-77B9BC4A20EB}">
      <dgm:prSet/>
      <dgm:spPr/>
      <dgm:t>
        <a:bodyPr/>
        <a:lstStyle/>
        <a:p>
          <a:endParaRPr lang="es-ES"/>
        </a:p>
      </dgm:t>
    </dgm:pt>
    <dgm:pt modelId="{505D6755-985F-4871-8D4C-4590C12FD8C7}" type="sibTrans" cxnId="{291308A5-CD07-4796-875A-77B9BC4A20EB}">
      <dgm:prSet/>
      <dgm:spPr/>
      <dgm:t>
        <a:bodyPr/>
        <a:lstStyle/>
        <a:p>
          <a:endParaRPr lang="es-ES"/>
        </a:p>
      </dgm:t>
    </dgm:pt>
    <dgm:pt modelId="{CAD23048-A3F4-4E3F-9A36-41A20B2C9C34}" type="pres">
      <dgm:prSet presAssocID="{AF1893F8-953A-468E-B3BD-038E4C9C36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899853-5251-4D30-8BCA-7DBA89E886D5}" type="pres">
      <dgm:prSet presAssocID="{A8A764F3-5E6B-43D2-99F6-A7BF6758B9A4}" presName="node" presStyleLbl="node1" presStyleIdx="0" presStyleCnt="3" custScaleX="103912" custScaleY="114262" custLinFactNeighborX="-1131" custLinFactNeighborY="20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1ED27-2AD4-4CA5-9E64-68E3215C64A4}" type="pres">
      <dgm:prSet presAssocID="{4697EA40-F782-492F-8314-85CE116581BA}" presName="sibTrans" presStyleCnt="0"/>
      <dgm:spPr/>
    </dgm:pt>
    <dgm:pt modelId="{D71D4D06-F32A-4451-BBFB-407BD0F6353F}" type="pres">
      <dgm:prSet presAssocID="{7C0ACC19-A088-412B-B906-8199183A29D8}" presName="node" presStyleLbl="node1" presStyleIdx="1" presStyleCnt="3" custScaleX="94093" custScaleY="96997" custLinFactX="-13021" custLinFactY="3502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C68C2D-0534-4D55-A9EF-635790F053BB}" type="pres">
      <dgm:prSet presAssocID="{505D6755-985F-4871-8D4C-4590C12FD8C7}" presName="sibTrans" presStyleCnt="0"/>
      <dgm:spPr/>
    </dgm:pt>
    <dgm:pt modelId="{92EEDFB1-CA41-4A09-8A59-EBA0AB00400C}" type="pres">
      <dgm:prSet presAssocID="{C1C527CF-81BD-4277-ACF9-3659BC7E1EFF}" presName="node" presStyleLbl="node1" presStyleIdx="2" presStyleCnt="3" custScaleX="96976" custScaleY="113005" custLinFactY="-10763" custLinFactNeighborX="3884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F5B40B-E3C6-4C46-98D9-927C95CACD9D}" type="presOf" srcId="{A8A764F3-5E6B-43D2-99F6-A7BF6758B9A4}" destId="{CE899853-5251-4D30-8BCA-7DBA89E886D5}" srcOrd="0" destOrd="0" presId="urn:microsoft.com/office/officeart/2005/8/layout/default#2"/>
    <dgm:cxn modelId="{A22488E9-EAF2-4E5C-94BC-7FC468229CD6}" srcId="{AF1893F8-953A-468E-B3BD-038E4C9C3645}" destId="{A8A764F3-5E6B-43D2-99F6-A7BF6758B9A4}" srcOrd="0" destOrd="0" parTransId="{EEA7896C-2156-408D-84DD-6375A14C2F1E}" sibTransId="{4697EA40-F782-492F-8314-85CE116581BA}"/>
    <dgm:cxn modelId="{CE8EBF41-0564-4631-9B69-33CE4A08D63A}" type="presOf" srcId="{7C0ACC19-A088-412B-B906-8199183A29D8}" destId="{D71D4D06-F32A-4451-BBFB-407BD0F6353F}" srcOrd="0" destOrd="0" presId="urn:microsoft.com/office/officeart/2005/8/layout/default#2"/>
    <dgm:cxn modelId="{B15019EA-1E93-44B0-97DB-92412E5E7351}" type="presOf" srcId="{AF1893F8-953A-468E-B3BD-038E4C9C3645}" destId="{CAD23048-A3F4-4E3F-9A36-41A20B2C9C34}" srcOrd="0" destOrd="0" presId="urn:microsoft.com/office/officeart/2005/8/layout/default#2"/>
    <dgm:cxn modelId="{6FE00764-1DC4-422A-B140-A07A5BA7FA00}" type="presOf" srcId="{C1C527CF-81BD-4277-ACF9-3659BC7E1EFF}" destId="{92EEDFB1-CA41-4A09-8A59-EBA0AB00400C}" srcOrd="0" destOrd="0" presId="urn:microsoft.com/office/officeart/2005/8/layout/default#2"/>
    <dgm:cxn modelId="{291308A5-CD07-4796-875A-77B9BC4A20EB}" srcId="{AF1893F8-953A-468E-B3BD-038E4C9C3645}" destId="{7C0ACC19-A088-412B-B906-8199183A29D8}" srcOrd="1" destOrd="0" parTransId="{2EDA712D-20AB-4573-AD27-B7DE889C1857}" sibTransId="{505D6755-985F-4871-8D4C-4590C12FD8C7}"/>
    <dgm:cxn modelId="{9EABDEE4-FFF3-4209-8AC0-52471E1E9186}" srcId="{AF1893F8-953A-468E-B3BD-038E4C9C3645}" destId="{C1C527CF-81BD-4277-ACF9-3659BC7E1EFF}" srcOrd="2" destOrd="0" parTransId="{E76E63F0-F56F-4FA4-966F-BC995085374D}" sibTransId="{C7D55575-5FE6-4597-81A9-F4EAA65DAB06}"/>
    <dgm:cxn modelId="{4B522B4B-374C-429D-A508-1DEA5026BAE9}" type="presParOf" srcId="{CAD23048-A3F4-4E3F-9A36-41A20B2C9C34}" destId="{CE899853-5251-4D30-8BCA-7DBA89E886D5}" srcOrd="0" destOrd="0" presId="urn:microsoft.com/office/officeart/2005/8/layout/default#2"/>
    <dgm:cxn modelId="{BC332565-8809-4B0E-8E8C-DFBFB8E13638}" type="presParOf" srcId="{CAD23048-A3F4-4E3F-9A36-41A20B2C9C34}" destId="{5191ED27-2AD4-4CA5-9E64-68E3215C64A4}" srcOrd="1" destOrd="0" presId="urn:microsoft.com/office/officeart/2005/8/layout/default#2"/>
    <dgm:cxn modelId="{54646535-B20A-4787-B2F4-D41E39B84C2F}" type="presParOf" srcId="{CAD23048-A3F4-4E3F-9A36-41A20B2C9C34}" destId="{D71D4D06-F32A-4451-BBFB-407BD0F6353F}" srcOrd="2" destOrd="0" presId="urn:microsoft.com/office/officeart/2005/8/layout/default#2"/>
    <dgm:cxn modelId="{ACF17D1A-2278-47BD-ACDB-16C5376032C4}" type="presParOf" srcId="{CAD23048-A3F4-4E3F-9A36-41A20B2C9C34}" destId="{D8C68C2D-0534-4D55-A9EF-635790F053BB}" srcOrd="3" destOrd="0" presId="urn:microsoft.com/office/officeart/2005/8/layout/default#2"/>
    <dgm:cxn modelId="{6225691C-E4BD-4845-8402-1E52161C62D5}" type="presParOf" srcId="{CAD23048-A3F4-4E3F-9A36-41A20B2C9C34}" destId="{92EEDFB1-CA41-4A09-8A59-EBA0AB00400C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9853-5251-4D30-8BCA-7DBA89E886D5}">
      <dsp:nvSpPr>
        <dsp:cNvPr id="0" name=""/>
        <dsp:cNvSpPr/>
      </dsp:nvSpPr>
      <dsp:spPr>
        <a:xfrm>
          <a:off x="0" y="432054"/>
          <a:ext cx="3700912" cy="24417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</a:t>
          </a:r>
          <a:endParaRPr lang="es-ES" sz="1800" b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2054"/>
        <a:ext cx="3700912" cy="2441721"/>
      </dsp:txXfrm>
    </dsp:sp>
    <dsp:sp modelId="{D71D4D06-F32A-4451-BBFB-407BD0F6353F}">
      <dsp:nvSpPr>
        <dsp:cNvPr id="0" name=""/>
        <dsp:cNvSpPr/>
      </dsp:nvSpPr>
      <dsp:spPr>
        <a:xfrm>
          <a:off x="72014" y="3071091"/>
          <a:ext cx="3351200" cy="2072777"/>
        </a:xfrm>
        <a:prstGeom prst="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UY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 </a:t>
          </a:r>
          <a:r>
            <a:rPr lang="es-ES_tradnl" altLang="es-UY" sz="1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</a:t>
          </a:r>
          <a:r>
            <a:rPr lang="es-ES_tradnl" altLang="es-UY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-emocional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u="none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UY" sz="1800" kern="1200" dirty="0" smtClean="0"/>
            <a:t>Esfuerzos mentales de atención y memoria</a:t>
          </a:r>
          <a:endParaRPr lang="es-ES" sz="1800" u="none" kern="1200" dirty="0"/>
        </a:p>
      </dsp:txBody>
      <dsp:txXfrm>
        <a:off x="72014" y="3071091"/>
        <a:ext cx="3351200" cy="2072777"/>
      </dsp:txXfrm>
    </dsp:sp>
    <dsp:sp modelId="{92EEDFB1-CA41-4A09-8A59-EBA0AB00400C}">
      <dsp:nvSpPr>
        <dsp:cNvPr id="0" name=""/>
        <dsp:cNvSpPr/>
      </dsp:nvSpPr>
      <dsp:spPr>
        <a:xfrm>
          <a:off x="3401043" y="432047"/>
          <a:ext cx="3453880" cy="2414860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UY" sz="1700" kern="1200" dirty="0" smtClean="0">
              <a:cs typeface="Times New Roman" pitchFamily="18" charset="0"/>
            </a:rPr>
            <a:t>Relacionado con turnos, descanso, pausas, contenido del trabajo, monotonía, relacionamiento con las personas, participación, remuneración, estatus, identificación con la tarea, iniciativa, estabilidad en el empleo,  estilo de mando, etc. </a:t>
          </a:r>
          <a:r>
            <a:rPr lang="es-ES" sz="1700" kern="1200" dirty="0" smtClean="0"/>
            <a:t>Déficit en el establecimiento de la conexión con el mundo que le rodea</a:t>
          </a:r>
          <a:endParaRPr lang="es-ES" sz="1700" kern="1200" dirty="0"/>
        </a:p>
      </dsp:txBody>
      <dsp:txXfrm>
        <a:off x="3401043" y="432047"/>
        <a:ext cx="3453880" cy="2414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0F452-33E3-494D-8DAB-E1F969DD1EE6}" type="datetimeFigureOut">
              <a:rPr lang="es-UY" smtClean="0"/>
              <a:pPr/>
              <a:t>20/03/2014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E55AD-1B5B-4C06-8DD8-2383B565EF28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080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380B3-AE59-4BB9-9A9D-0329514FAA0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E55AD-1B5B-4C06-8DD8-2383B565EF28}" type="slidenum">
              <a:rPr lang="es-UY" smtClean="0"/>
              <a:pPr/>
              <a:t>18</a:t>
            </a:fld>
            <a:endParaRPr lang="es-U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C9D431-8424-443F-847F-602B1338488E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6A59C7-6423-40DB-BA54-CAE7DEAC9A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DE TRABAJO Y MEDIO AMBIENTE LABORAL EN LA FUNCION POLICIAL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 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" sz="28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Psic. Romina Laguna</a:t>
            </a:r>
            <a:endParaRPr lang="es-ES" sz="2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s-UY" dirty="0" smtClean="0"/>
              <a:t>La Jornada policial está expuesto a: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es-UY" dirty="0" smtClean="0"/>
              <a:t>Inclemencias del tiempo (exceso de frio - calor) sufridas en guardias, procedimientos, etc</a:t>
            </a:r>
            <a:r>
              <a:rPr lang="es-UY" dirty="0" smtClean="0"/>
              <a:t>.</a:t>
            </a:r>
            <a:endParaRPr lang="es-UY" dirty="0" smtClean="0"/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Humedad debido a las inadecuadas condiciones edilicias de seccionales, generando caídas</a:t>
            </a:r>
          </a:p>
          <a:p>
            <a:endParaRPr lang="es-UY" dirty="0" smtClean="0"/>
          </a:p>
          <a:p>
            <a:r>
              <a:rPr lang="es-UY" dirty="0" smtClean="0"/>
              <a:t>Goteras, reparticiones que se llueven cercanas a instalaciones eléctricas</a:t>
            </a:r>
          </a:p>
          <a:p>
            <a:endParaRPr lang="es-UY" dirty="0" smtClean="0"/>
          </a:p>
          <a:p>
            <a:r>
              <a:rPr lang="es-UY" dirty="0" smtClean="0"/>
              <a:t> Escasa iluminación  (menor concentración visual, lo que ocasiona fatiga en los ojos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Ventilación (presencia de </a:t>
            </a:r>
            <a:r>
              <a:rPr lang="es-UY" dirty="0" smtClean="0"/>
              <a:t>malos </a:t>
            </a:r>
            <a:r>
              <a:rPr lang="es-UY" dirty="0" smtClean="0"/>
              <a:t>olores que no son adecuadamente despedidos por falta de un </a:t>
            </a:r>
            <a:r>
              <a:rPr lang="es-UY" dirty="0" smtClean="0"/>
              <a:t>correcto sistema</a:t>
            </a:r>
            <a:r>
              <a:rPr lang="es-UY" dirty="0" smtClean="0"/>
              <a:t>) lo que dificulta la comodidad en la jornada laboral o </a:t>
            </a:r>
            <a:r>
              <a:rPr lang="es-UY" dirty="0" smtClean="0"/>
              <a:t>pudiendo generar </a:t>
            </a:r>
            <a:r>
              <a:rPr lang="es-UY" dirty="0" smtClean="0"/>
              <a:t>afecciones respiratorias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  <a:solidFill>
            <a:srgbClr val="E4D57C"/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Factores de riesgos considerados propios del proceso de trabajo</a:t>
            </a:r>
          </a:p>
          <a:p>
            <a:pPr algn="just">
              <a:lnSpc>
                <a:spcPct val="160000"/>
              </a:lnSpc>
              <a:buNone/>
              <a:defRPr/>
            </a:pPr>
            <a:endParaRPr lang="es-ES" sz="32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defRPr/>
            </a:pPr>
            <a:r>
              <a:rPr lang="es-UY" altLang="es-UY" sz="3200" b="1" dirty="0" smtClean="0">
                <a:solidFill>
                  <a:schemeClr val="bg1"/>
                </a:solidFill>
              </a:rPr>
              <a:t>Físicos</a:t>
            </a:r>
            <a:r>
              <a:rPr lang="es-UY" altLang="es-UY" sz="3200" b="1" dirty="0">
                <a:solidFill>
                  <a:schemeClr val="bg1"/>
                </a:solidFill>
              </a:rPr>
              <a:t>:  </a:t>
            </a:r>
            <a:r>
              <a:rPr lang="es-UY" altLang="es-UY" sz="3200" dirty="0">
                <a:solidFill>
                  <a:schemeClr val="bg1"/>
                </a:solidFill>
              </a:rPr>
              <a:t>Ruido, Vibraciones, Radiaciones, Polvos. </a:t>
            </a:r>
          </a:p>
          <a:p>
            <a:pPr algn="just">
              <a:lnSpc>
                <a:spcPct val="160000"/>
              </a:lnSpc>
              <a:defRPr/>
            </a:pPr>
            <a:r>
              <a:rPr lang="es-UY" altLang="es-UY" sz="3200" b="1" dirty="0">
                <a:solidFill>
                  <a:schemeClr val="bg1"/>
                </a:solidFill>
              </a:rPr>
              <a:t>Químicos: </a:t>
            </a:r>
            <a:r>
              <a:rPr lang="es-UY" altLang="es-UY" sz="3200" dirty="0">
                <a:solidFill>
                  <a:schemeClr val="bg1"/>
                </a:solidFill>
              </a:rPr>
              <a:t>Sustancias químicas en todas sus presentaciones (polvos, gases, humos, vapores, líquidos)</a:t>
            </a:r>
          </a:p>
          <a:p>
            <a:pPr>
              <a:lnSpc>
                <a:spcPct val="150000"/>
              </a:lnSpc>
            </a:pPr>
            <a:r>
              <a:rPr lang="es-UY" altLang="es-UY" sz="3200" b="1" dirty="0">
                <a:solidFill>
                  <a:schemeClr val="bg1"/>
                </a:solidFill>
              </a:rPr>
              <a:t>Biológicos:</a:t>
            </a:r>
            <a:r>
              <a:rPr lang="es-UY" altLang="es-UY" sz="3200" dirty="0">
                <a:solidFill>
                  <a:schemeClr val="bg1"/>
                </a:solidFill>
              </a:rPr>
              <a:t> Bacterias, Virus, </a:t>
            </a:r>
            <a:r>
              <a:rPr lang="es-UY" altLang="es-UY" sz="3200" dirty="0" smtClean="0">
                <a:solidFill>
                  <a:schemeClr val="bg1"/>
                </a:solidFill>
              </a:rPr>
              <a:t> </a:t>
            </a:r>
            <a:r>
              <a:rPr lang="es-UY" altLang="es-UY" sz="3200" dirty="0">
                <a:solidFill>
                  <a:schemeClr val="bg1"/>
                </a:solidFill>
              </a:rPr>
              <a:t>Hongos, Parásitos.</a:t>
            </a:r>
          </a:p>
          <a:p>
            <a:pPr algn="just">
              <a:lnSpc>
                <a:spcPct val="160000"/>
              </a:lnSpc>
              <a:defRPr/>
            </a:pP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II: CONTAMINANTES</a:t>
            </a:r>
            <a:endParaRPr lang="es-U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1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r>
              <a:rPr lang="es-U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físicos:</a:t>
            </a:r>
          </a:p>
          <a:p>
            <a:pPr>
              <a:buNone/>
            </a:pPr>
            <a:r>
              <a:rPr lang="es-UY" dirty="0" smtClean="0"/>
              <a:t>- Exposición a ruidos que superan las intensidades establecidas, provocando lesiones auditivas</a:t>
            </a:r>
          </a:p>
          <a:p>
            <a:pPr>
              <a:buNone/>
            </a:pPr>
            <a:endParaRPr lang="es-UY" dirty="0" smtClean="0"/>
          </a:p>
          <a:p>
            <a:r>
              <a:rPr lang="es-U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Químicos:</a:t>
            </a:r>
            <a:r>
              <a:rPr lang="es-UY" dirty="0" smtClean="0"/>
              <a:t> </a:t>
            </a:r>
          </a:p>
          <a:p>
            <a:pPr>
              <a:buNone/>
            </a:pPr>
            <a:r>
              <a:rPr lang="es-UY" dirty="0" smtClean="0"/>
              <a:t> - En distintas tareas que engloba el accionar policial se está expuesto polvos, humos, vapores, sustancias químicas, lo que ocasiona intoxicaciones, afecciones </a:t>
            </a:r>
            <a:r>
              <a:rPr lang="es-UY" dirty="0" smtClean="0"/>
              <a:t>visuales</a:t>
            </a:r>
            <a:r>
              <a:rPr lang="es-UY" dirty="0" smtClean="0"/>
              <a:t>, respiratorias o dermatológicas</a:t>
            </a:r>
          </a:p>
          <a:p>
            <a:pPr>
              <a:buNone/>
            </a:pPr>
            <a:endParaRPr lang="es-UY" dirty="0" smtClean="0"/>
          </a:p>
          <a:p>
            <a:r>
              <a:rPr lang="es-U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Biológicos: </a:t>
            </a:r>
          </a:p>
          <a:p>
            <a:pPr>
              <a:buNone/>
            </a:pPr>
            <a:r>
              <a:rPr lang="es-UY" dirty="0" smtClean="0"/>
              <a:t> - Es conocido la presencia de roedores, lo que incide directamente en la salud de los trabajadores pudiendo contraer enfermedades producidas por los mismos.</a:t>
            </a:r>
          </a:p>
          <a:p>
            <a:pPr>
              <a:buNone/>
            </a:pPr>
            <a:r>
              <a:rPr lang="es-UY" dirty="0" smtClean="0"/>
              <a:t>- Hongos productos de la precariedad edilicia que conlleva a humedad excesiva.</a:t>
            </a:r>
          </a:p>
          <a:p>
            <a:pPr>
              <a:buNone/>
            </a:pPr>
            <a:r>
              <a:rPr lang="es-UY" dirty="0" smtClean="0"/>
              <a:t> - Escasa higiene siendo un foco de enfermedades infecciosas como por ejemplo tuberculosis en recintos carcelarios</a:t>
            </a:r>
          </a:p>
          <a:p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431" y="1700808"/>
            <a:ext cx="8501122" cy="5429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altLang="es-UY" sz="3200" dirty="0">
                <a:cs typeface="Times New Roman" pitchFamily="18" charset="0"/>
              </a:rPr>
              <a:t>Exigencias </a:t>
            </a:r>
            <a:r>
              <a:rPr lang="es-ES" altLang="es-UY" sz="3200" dirty="0" smtClean="0">
                <a:cs typeface="Times New Roman" pitchFamily="18" charset="0"/>
              </a:rPr>
              <a:t>físicas </a:t>
            </a:r>
            <a:r>
              <a:rPr lang="es-ES" altLang="es-UY" sz="3200" dirty="0">
                <a:cs typeface="Times New Roman" pitchFamily="18" charset="0"/>
              </a:rPr>
              <a:t>impuestas al organismo que determinan la fatiga muscular</a:t>
            </a:r>
          </a:p>
          <a:p>
            <a:pPr algn="just"/>
            <a:endParaRPr lang="es-ES" sz="3200" dirty="0" smtClean="0"/>
          </a:p>
          <a:p>
            <a:pPr algn="just"/>
            <a:r>
              <a:rPr lang="es-ES" altLang="es-UY" sz="3200" dirty="0" smtClean="0">
                <a:cs typeface="Times New Roman" pitchFamily="18" charset="0"/>
              </a:rPr>
              <a:t>Carga </a:t>
            </a:r>
            <a:r>
              <a:rPr lang="es-ES" altLang="es-UY" sz="3200" dirty="0">
                <a:cs typeface="Times New Roman" pitchFamily="18" charset="0"/>
              </a:rPr>
              <a:t>Física Estática: Posturas</a:t>
            </a:r>
          </a:p>
          <a:p>
            <a:pPr algn="just"/>
            <a:endParaRPr lang="es-ES" sz="3200" dirty="0" smtClean="0"/>
          </a:p>
          <a:p>
            <a:pPr algn="just"/>
            <a:r>
              <a:rPr lang="es-ES" altLang="es-UY" sz="3200" dirty="0" smtClean="0">
                <a:cs typeface="Times New Roman" pitchFamily="18" charset="0"/>
              </a:rPr>
              <a:t>Carga </a:t>
            </a:r>
            <a:r>
              <a:rPr lang="es-ES" altLang="es-UY" sz="3200" dirty="0">
                <a:cs typeface="Times New Roman" pitchFamily="18" charset="0"/>
              </a:rPr>
              <a:t>Física Dinámica: </a:t>
            </a:r>
          </a:p>
          <a:p>
            <a:pPr marL="0" indent="0" algn="just">
              <a:buNone/>
            </a:pPr>
            <a:endParaRPr lang="es-ES" sz="32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042361" y="84106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III: CARGA DE TRABAJO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58324" y="48691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UY" sz="2400" dirty="0" smtClean="0">
                <a:cs typeface="Times New Roman" pitchFamily="18" charset="0"/>
              </a:rPr>
              <a:t> - Movimientos</a:t>
            </a:r>
            <a:endParaRPr lang="es-ES" altLang="es-UY" sz="24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altLang="es-UY" sz="2400" dirty="0">
                <a:cs typeface="Times New Roman" pitchFamily="18" charset="0"/>
              </a:rPr>
              <a:t> </a:t>
            </a:r>
            <a:r>
              <a:rPr lang="es-ES" altLang="es-UY" sz="2400" dirty="0" smtClean="0">
                <a:cs typeface="Times New Roman" pitchFamily="18" charset="0"/>
              </a:rPr>
              <a:t>- Desplazamientos</a:t>
            </a:r>
            <a:endParaRPr lang="es-ES" altLang="es-UY" sz="24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altLang="es-UY" sz="2400" dirty="0" smtClean="0">
                <a:cs typeface="Times New Roman" pitchFamily="18" charset="0"/>
              </a:rPr>
              <a:t> - Manipulación </a:t>
            </a:r>
            <a:r>
              <a:rPr lang="es-ES" altLang="es-UY" sz="2400" dirty="0">
                <a:cs typeface="Times New Roman" pitchFamily="18" charset="0"/>
              </a:rPr>
              <a:t>de peso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2214546" y="500042"/>
            <a:ext cx="6172200" cy="5786478"/>
          </a:xfrm>
        </p:spPr>
        <p:txBody>
          <a:bodyPr>
            <a:normAutofit/>
          </a:bodyPr>
          <a:lstStyle/>
          <a:p>
            <a:pPr algn="ctr"/>
            <a:r>
              <a:rPr lang="es-UY" sz="2400" dirty="0" smtClean="0">
                <a:solidFill>
                  <a:schemeClr val="bg1"/>
                </a:solidFill>
              </a:rPr>
              <a:t>En lo que refiere a la </a:t>
            </a:r>
            <a:r>
              <a:rPr lang="es-U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</a:t>
            </a:r>
            <a:r>
              <a:rPr lang="es-UY" sz="2400" b="1" dirty="0" smtClean="0">
                <a:solidFill>
                  <a:schemeClr val="bg1"/>
                </a:solidFill>
              </a:rPr>
              <a:t> </a:t>
            </a:r>
            <a:r>
              <a:rPr lang="es-U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trabajo </a:t>
            </a:r>
            <a:r>
              <a:rPr lang="es-UY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estática</a:t>
            </a:r>
            <a:r>
              <a:rPr lang="es-UY" sz="2400" dirty="0" smtClean="0">
                <a:solidFill>
                  <a:schemeClr val="bg1"/>
                </a:solidFill>
              </a:rPr>
              <a:t>, es necesario contar con el inmobiliario optimo para evitar lesiones en la columna</a:t>
            </a:r>
          </a:p>
          <a:p>
            <a:endParaRPr lang="es-UY" sz="2400" dirty="0" smtClean="0">
              <a:solidFill>
                <a:schemeClr val="bg1"/>
              </a:solidFill>
            </a:endParaRPr>
          </a:p>
          <a:p>
            <a:pPr algn="ctr"/>
            <a:r>
              <a:rPr lang="es-UY" sz="2400" dirty="0" smtClean="0">
                <a:solidFill>
                  <a:schemeClr val="bg1"/>
                </a:solidFill>
              </a:rPr>
              <a:t>Con respecto a la </a:t>
            </a:r>
            <a:r>
              <a:rPr lang="es-U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de trabajo </a:t>
            </a:r>
            <a:r>
              <a:rPr lang="es-UY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</a:t>
            </a:r>
            <a:r>
              <a:rPr lang="es-UY" sz="2400" dirty="0" smtClean="0">
                <a:solidFill>
                  <a:schemeClr val="bg1"/>
                </a:solidFill>
              </a:rPr>
              <a:t>, como por ejemplo exceso de carga de peso, armamento incomodo y pesado, procedimientos que requieran un esfuerzo físico demandante, </a:t>
            </a:r>
            <a:r>
              <a:rPr lang="es-UY" sz="2400" dirty="0" smtClean="0">
                <a:solidFill>
                  <a:schemeClr val="bg1"/>
                </a:solidFill>
              </a:rPr>
              <a:t>movimientos </a:t>
            </a:r>
            <a:r>
              <a:rPr lang="es-UY" sz="2400" dirty="0" smtClean="0">
                <a:solidFill>
                  <a:schemeClr val="bg1"/>
                </a:solidFill>
              </a:rPr>
              <a:t>excesivos, permanecer demasiadas horas parados (guardias) o en posiciones forzadas (agachado, cuclillas, etc.)</a:t>
            </a:r>
            <a:endParaRPr lang="es-UY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Grupo </a:t>
            </a:r>
            <a:r>
              <a:rPr lang="es-ES_tradnl" dirty="0"/>
              <a:t>IV:  Organización del Trabajo y Riesgo </a:t>
            </a:r>
            <a:r>
              <a:rPr lang="es-ES_tradnl" dirty="0" err="1"/>
              <a:t>Psicoemocional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Factores de riesgo vinculados a la carga mental, denominados también factores </a:t>
            </a:r>
            <a:r>
              <a:rPr lang="es-ES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psico</a:t>
            </a:r>
            <a:r>
              <a:rPr lang="es-E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-sociales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24813609"/>
              </p:ext>
            </p:extLst>
          </p:nvPr>
        </p:nvGraphicFramePr>
        <p:xfrm>
          <a:off x="1259632" y="620688"/>
          <a:ext cx="74888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665534" y="3679287"/>
            <a:ext cx="3434858" cy="20715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10" name="9 CuadroTexto"/>
          <p:cNvSpPr txBox="1"/>
          <p:nvPr/>
        </p:nvSpPr>
        <p:spPr>
          <a:xfrm>
            <a:off x="4860032" y="3717032"/>
            <a:ext cx="3600400" cy="199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s-ES_tradnl" altLang="es-UY" sz="2400" dirty="0"/>
          </a:p>
          <a:p>
            <a:pPr>
              <a:lnSpc>
                <a:spcPct val="90000"/>
              </a:lnSpc>
            </a:pPr>
            <a:r>
              <a:rPr lang="es-ES_tradnl" altLang="es-UY" b="1" dirty="0"/>
              <a:t>Cantidad y calidad de información</a:t>
            </a:r>
          </a:p>
          <a:p>
            <a:pPr>
              <a:lnSpc>
                <a:spcPct val="90000"/>
              </a:lnSpc>
            </a:pPr>
            <a:r>
              <a:rPr lang="es-ES_tradnl" altLang="es-UY" b="1" dirty="0"/>
              <a:t>Complejidad de la respuesta</a:t>
            </a:r>
          </a:p>
          <a:p>
            <a:pPr>
              <a:lnSpc>
                <a:spcPct val="90000"/>
              </a:lnSpc>
            </a:pPr>
            <a:r>
              <a:rPr lang="es-ES_tradnl" altLang="es-UY" b="1" dirty="0"/>
              <a:t>Apremio de tiempo</a:t>
            </a:r>
          </a:p>
          <a:p>
            <a:pPr>
              <a:lnSpc>
                <a:spcPct val="90000"/>
              </a:lnSpc>
            </a:pPr>
            <a:r>
              <a:rPr lang="es-ES_tradnl" altLang="es-UY" b="1" dirty="0"/>
              <a:t>Capacidades individuales específicas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42976" y="785794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UY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Organización:</a:t>
            </a:r>
          </a:p>
          <a:p>
            <a:r>
              <a:rPr lang="es-UY" sz="3200" dirty="0" smtClean="0"/>
              <a:t>No contar con un comedor para alimentarse o facilitar un local destinado para la alimentación (si no se contase con uno en el lugar de trabajo)</a:t>
            </a:r>
          </a:p>
          <a:p>
            <a:r>
              <a:rPr lang="es-UY" sz="3200" dirty="0" smtClean="0"/>
              <a:t>Largas jornadas sin la posibilidad de un descanso</a:t>
            </a:r>
          </a:p>
          <a:p>
            <a:r>
              <a:rPr lang="es-UY" sz="3200" dirty="0" smtClean="0"/>
              <a:t>Escaso salario, horas extras no remuneradas</a:t>
            </a:r>
          </a:p>
          <a:p>
            <a:r>
              <a:rPr lang="es-UY" sz="3200" dirty="0" smtClean="0"/>
              <a:t>Exceso de carga y contenido de trabajo superando la jornada estipulada</a:t>
            </a:r>
          </a:p>
          <a:p>
            <a:r>
              <a:rPr lang="es-UY" sz="3200" dirty="0" smtClean="0"/>
              <a:t>Turnos rotativos</a:t>
            </a:r>
            <a:endParaRPr lang="es-U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3714744" cy="6286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U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Y" dirty="0" smtClean="0"/>
          </a:p>
          <a:p>
            <a:endParaRPr lang="es-UY" dirty="0" smtClean="0"/>
          </a:p>
          <a:p>
            <a:r>
              <a:rPr lang="es-UY" dirty="0" smtClean="0"/>
              <a:t>Presión por las responsabilidad a cargo (por ejemplo custodia de presos)</a:t>
            </a:r>
          </a:p>
          <a:p>
            <a:r>
              <a:rPr lang="es-UY" dirty="0" smtClean="0"/>
              <a:t>Abuso jerárquico</a:t>
            </a:r>
          </a:p>
          <a:p>
            <a:r>
              <a:rPr lang="es-UY" dirty="0" smtClean="0"/>
              <a:t>Acoso laboral</a:t>
            </a:r>
          </a:p>
          <a:p>
            <a:r>
              <a:rPr lang="es-UY" dirty="0" smtClean="0"/>
              <a:t>Discriminación de género</a:t>
            </a:r>
          </a:p>
          <a:p>
            <a:r>
              <a:rPr lang="es-UY" dirty="0" smtClean="0"/>
              <a:t>Malos tratos, denigración a la integridad como persona, intimidación, persecución, sanciones</a:t>
            </a:r>
          </a:p>
          <a:p>
            <a:r>
              <a:rPr lang="es-UY" dirty="0" smtClean="0"/>
              <a:t>Inseguridad en centros de reclusión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3438" y="1124744"/>
            <a:ext cx="4393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Inciden en dificultades económicas, ruptura de relaciones, </a:t>
            </a:r>
            <a:r>
              <a:rPr lang="es-UY" sz="2400" dirty="0" smtClean="0"/>
              <a:t>(con </a:t>
            </a:r>
            <a:r>
              <a:rPr lang="es-UY" sz="2400" dirty="0" smtClean="0"/>
              <a:t>o sin episodios de violencia </a:t>
            </a:r>
            <a:r>
              <a:rPr lang="es-UY" sz="2400" dirty="0" smtClean="0"/>
              <a:t>doméstica), </a:t>
            </a:r>
            <a:r>
              <a:rPr lang="es-UY" sz="2400" dirty="0" smtClean="0"/>
              <a:t>escasa actividad social y de ocio,  (no asistir a eventos escolares de hijos, fechas festivas (navidad, fin de año, cumpleaños, etc.) no concurrir a centros de capacitación, actividad deportiva, etc</a:t>
            </a:r>
            <a:r>
              <a:rPr lang="es-UY" sz="2400" dirty="0" smtClean="0"/>
              <a:t>.), estrés y tensiones canalizadas mediante consumo </a:t>
            </a:r>
            <a:r>
              <a:rPr lang="es-UY" sz="2400" dirty="0" smtClean="0"/>
              <a:t>de sustancias (tabaco, alcohol, drogas</a:t>
            </a:r>
            <a:r>
              <a:rPr lang="es-UY" sz="2400" dirty="0" smtClean="0"/>
              <a:t>)</a:t>
            </a:r>
            <a:endParaRPr lang="es-UY" sz="2400" dirty="0"/>
          </a:p>
        </p:txBody>
      </p:sp>
      <p:sp>
        <p:nvSpPr>
          <p:cNvPr id="9" name="8 Flecha derecha"/>
          <p:cNvSpPr/>
          <p:nvPr/>
        </p:nvSpPr>
        <p:spPr>
          <a:xfrm>
            <a:off x="3714744" y="2571744"/>
            <a:ext cx="64294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1 CuadroTexto"/>
          <p:cNvSpPr txBox="1"/>
          <p:nvPr/>
        </p:nvSpPr>
        <p:spPr>
          <a:xfrm>
            <a:off x="1259632" y="26261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s-UY" sz="3200" dirty="0"/>
              <a:t>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</a:t>
            </a: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-emocionales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3251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s-ES_tradnl" altLang="es-UY" sz="3200" dirty="0" smtClean="0"/>
              <a:t>Seguridad</a:t>
            </a:r>
            <a:endParaRPr lang="es-ES_tradnl" altLang="es-UY" sz="3200" dirty="0"/>
          </a:p>
          <a:p>
            <a:pPr>
              <a:buFontTx/>
              <a:buChar char="-"/>
            </a:pPr>
            <a:r>
              <a:rPr lang="es-ES_tradnl" altLang="es-UY" sz="3200" dirty="0"/>
              <a:t>Herramientas,  equipos,  tecnología apropiada </a:t>
            </a:r>
          </a:p>
          <a:p>
            <a:pPr>
              <a:buFontTx/>
              <a:buChar char="-"/>
            </a:pPr>
            <a:r>
              <a:rPr lang="es-ES_tradnl" altLang="es-UY" sz="3200" dirty="0"/>
              <a:t>Área y sectorización</a:t>
            </a:r>
          </a:p>
          <a:p>
            <a:pPr>
              <a:buFontTx/>
              <a:buChar char="-"/>
            </a:pPr>
            <a:r>
              <a:rPr lang="es-ES_tradnl" altLang="es-UY" sz="3200" dirty="0"/>
              <a:t>Energía eléctrica</a:t>
            </a:r>
          </a:p>
          <a:p>
            <a:pPr>
              <a:buFontTx/>
              <a:buChar char="-"/>
            </a:pPr>
            <a:r>
              <a:rPr lang="es-ES_tradnl" altLang="es-UY" sz="3200" dirty="0"/>
              <a:t>Limpieza y orden</a:t>
            </a:r>
          </a:p>
          <a:p>
            <a:pPr>
              <a:buFontTx/>
              <a:buChar char="-"/>
            </a:pPr>
            <a:r>
              <a:rPr lang="es-ES_tradnl" altLang="es-UY" sz="3200" dirty="0"/>
              <a:t>Ropa de trabajo, equipo de protección personal (EPP)</a:t>
            </a:r>
          </a:p>
          <a:p>
            <a:pPr>
              <a:buFontTx/>
              <a:buChar char="-"/>
            </a:pPr>
            <a:r>
              <a:rPr lang="es-ES_tradnl" altLang="es-UY" sz="3200" dirty="0"/>
              <a:t>Botiquín Primeros Auxilios- Atención de la Salud</a:t>
            </a:r>
          </a:p>
          <a:p>
            <a:pPr>
              <a:buFontTx/>
              <a:buChar char="-"/>
            </a:pPr>
            <a:r>
              <a:rPr lang="es-ES_tradnl" altLang="es-UY" sz="3200" dirty="0"/>
              <a:t>Capacitación</a:t>
            </a:r>
          </a:p>
          <a:p>
            <a:pPr>
              <a:buFontTx/>
              <a:buChar char="-"/>
            </a:pPr>
            <a:r>
              <a:rPr lang="es-ES_tradnl" altLang="es-UY" sz="3200" dirty="0"/>
              <a:t>Comisión de Salud Laboral</a:t>
            </a:r>
          </a:p>
          <a:p>
            <a:pPr algn="just">
              <a:buNone/>
            </a:pPr>
            <a:endParaRPr lang="es-ES"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043608" y="6206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U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V: Seguridad- </a:t>
            </a:r>
            <a:r>
              <a:rPr lang="es-ES_tradnl" alt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Higiene</a:t>
            </a:r>
          </a:p>
          <a:p>
            <a:endParaRPr lang="es-ES_tradnl" dirty="0"/>
          </a:p>
          <a:p>
            <a:r>
              <a:rPr lang="es-ES_tradnl" altLang="es-UY" b="1" dirty="0">
                <a:solidFill>
                  <a:srgbClr val="CC0099"/>
                </a:solidFill>
              </a:rPr>
              <a:t>Condiciones orientadas a anular y/o minimizar accidentes laborales</a:t>
            </a:r>
            <a:r>
              <a:rPr lang="es-ES_tradnl" altLang="es-UY" dirty="0">
                <a:solidFill>
                  <a:srgbClr val="CC0099"/>
                </a:solidFill>
              </a:rPr>
              <a:t>.</a:t>
            </a:r>
          </a:p>
          <a:p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755576" y="69269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3600" dirty="0" smtClean="0"/>
          </a:p>
          <a:p>
            <a:pPr algn="ctr">
              <a:buNone/>
            </a:pPr>
            <a:r>
              <a:rPr lang="es-ES" sz="3600" dirty="0" smtClean="0"/>
              <a:t>Dado que destinamos </a:t>
            </a:r>
            <a:r>
              <a:rPr lang="es-UY" sz="3600" dirty="0"/>
              <a:t>gran parte de nuestro tiempo en el trabajo es importante analizar el ambiente laboral, identificando </a:t>
            </a:r>
            <a:r>
              <a:rPr lang="es-UY" sz="3600" dirty="0" smtClean="0"/>
              <a:t> </a:t>
            </a:r>
            <a:r>
              <a:rPr lang="es-UY" sz="3600" dirty="0"/>
              <a:t>situaciones del proceso productivo, los cuales están asociados a determinados riesgos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325112"/>
          </a:xfrm>
        </p:spPr>
        <p:txBody>
          <a:bodyPr>
            <a:noAutofit/>
          </a:bodyPr>
          <a:lstStyle/>
          <a:p>
            <a:r>
              <a:rPr lang="es-UY" sz="2200" dirty="0" smtClean="0"/>
              <a:t>Falta de orden y limpieza en dependencias policiales</a:t>
            </a:r>
          </a:p>
          <a:p>
            <a:r>
              <a:rPr lang="es-UY" sz="2200" dirty="0" smtClean="0"/>
              <a:t>Ausencia o escasez de señalizaciones</a:t>
            </a:r>
          </a:p>
          <a:p>
            <a:r>
              <a:rPr lang="es-UY" sz="2200" dirty="0" smtClean="0"/>
              <a:t>Falta de mantenimiento de </a:t>
            </a:r>
            <a:r>
              <a:rPr lang="es-UY" sz="2200" dirty="0" smtClean="0"/>
              <a:t>vehículos y </a:t>
            </a:r>
            <a:r>
              <a:rPr lang="es-UY" sz="2200" dirty="0" smtClean="0"/>
              <a:t>armamentos</a:t>
            </a:r>
          </a:p>
          <a:p>
            <a:r>
              <a:rPr lang="es-UY" sz="2200" dirty="0" smtClean="0"/>
              <a:t>Instalaciones eléctricas deficitarias</a:t>
            </a:r>
          </a:p>
          <a:p>
            <a:r>
              <a:rPr lang="es-UY" sz="2200" dirty="0" smtClean="0"/>
              <a:t>Superficies de desplazamiento inseguras (escaleras, pisos)</a:t>
            </a:r>
          </a:p>
          <a:p>
            <a:r>
              <a:rPr lang="es-UY" sz="2200" dirty="0" smtClean="0"/>
              <a:t>Indumentaria de trabajo deficiente: chalecos antibalas, </a:t>
            </a:r>
            <a:r>
              <a:rPr lang="es-UY" sz="2200" dirty="0" smtClean="0"/>
              <a:t>cascos, sin </a:t>
            </a:r>
            <a:r>
              <a:rPr lang="es-UY" sz="2200" dirty="0"/>
              <a:t>calzado antideslizante, impermeables, gafas o mascaras </a:t>
            </a:r>
            <a:r>
              <a:rPr lang="es-UY" sz="2200" dirty="0" smtClean="0"/>
              <a:t>para </a:t>
            </a:r>
            <a:r>
              <a:rPr lang="es-UY" sz="2200" dirty="0"/>
              <a:t>prevenir ingerir </a:t>
            </a:r>
            <a:r>
              <a:rPr lang="es-UY" sz="2200" dirty="0" smtClean="0"/>
              <a:t>polvos</a:t>
            </a:r>
            <a:r>
              <a:rPr lang="es-UY" sz="2200" dirty="0"/>
              <a:t>, protectores auditivos, </a:t>
            </a:r>
            <a:r>
              <a:rPr lang="es-UY" sz="2200" dirty="0" smtClean="0"/>
              <a:t>guantes </a:t>
            </a:r>
            <a:r>
              <a:rPr lang="es-UY" sz="2200" dirty="0"/>
              <a:t>ante la manipulación de sustancias químicas muñequeras, fajas para el exceso de </a:t>
            </a:r>
            <a:r>
              <a:rPr lang="es-UY" sz="2200" dirty="0" smtClean="0"/>
              <a:t>peso</a:t>
            </a:r>
            <a:endParaRPr lang="es-UY" sz="2200" dirty="0" smtClean="0"/>
          </a:p>
          <a:p>
            <a:r>
              <a:rPr lang="es-UY" sz="2200" dirty="0" smtClean="0"/>
              <a:t>Inexistencia de bomberitos o botiquines de primeros </a:t>
            </a:r>
            <a:r>
              <a:rPr lang="es-UY" sz="2200" dirty="0" smtClean="0"/>
              <a:t>auxilios</a:t>
            </a:r>
          </a:p>
          <a:p>
            <a:r>
              <a:rPr lang="es-UY" sz="2200" dirty="0" smtClean="0"/>
              <a:t> Escasa </a:t>
            </a:r>
            <a:r>
              <a:rPr lang="es-UY" sz="2200" dirty="0" smtClean="0"/>
              <a:t>capacitación sobre diversas temáticas que inciden en los procedimientos (violencia doméstica por ejemplo)</a:t>
            </a:r>
          </a:p>
          <a:p>
            <a:r>
              <a:rPr lang="es-UY" sz="2200" dirty="0" smtClean="0"/>
              <a:t>No disponer de baños diferencias por sexo ventilados e iluminados </a:t>
            </a:r>
            <a:r>
              <a:rPr lang="es-UY" sz="2200" dirty="0" smtClean="0"/>
              <a:t>aireados, aseados </a:t>
            </a:r>
            <a:r>
              <a:rPr lang="es-UY" sz="2200" dirty="0" smtClean="0"/>
              <a:t>y en </a:t>
            </a:r>
            <a:r>
              <a:rPr lang="es-UY" sz="2200" dirty="0" smtClean="0"/>
              <a:t>correcto funcionamiento</a:t>
            </a:r>
            <a:endParaRPr lang="es-UY" sz="2200" dirty="0" smtClean="0"/>
          </a:p>
          <a:p>
            <a:r>
              <a:rPr lang="es-UY" sz="2200" dirty="0" smtClean="0"/>
              <a:t>Vestuarios con casilleros individuales y duchas</a:t>
            </a:r>
          </a:p>
          <a:p>
            <a:endParaRPr lang="es-U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0230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es-ES_tradnl" sz="5600" dirty="0" smtClean="0">
                <a:solidFill>
                  <a:schemeClr val="bg1"/>
                </a:solidFill>
              </a:rPr>
              <a:t>Condiciones </a:t>
            </a:r>
            <a:r>
              <a:rPr lang="es-ES_tradnl" sz="5600" dirty="0">
                <a:solidFill>
                  <a:schemeClr val="bg1"/>
                </a:solidFill>
              </a:rPr>
              <a:t>generales de los Edificios y Locales de Trabajo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Seguridad Estructural y de Funcionamiento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Altura, metros cúbicos, superficie.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Techos, aberturas, paredes…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Pasillos y zonas de paso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Escaleras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Puertas y puertas de salida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Iluminación; Temperatura y humedad; Aseo y limpieza de los </a:t>
            </a:r>
            <a:r>
              <a:rPr lang="es-ES_tradnl" sz="5600" dirty="0" smtClean="0">
                <a:solidFill>
                  <a:schemeClr val="bg1"/>
                </a:solidFill>
              </a:rPr>
              <a:t>locales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Lugares de descanso, vestuarios, comedores, Servicios sanitarios.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Botiquín de Primeros Auxilios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Instalaciones Eléctricas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Máquinas en General.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Revisión y Mantenimiento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Riesgos Químicos, Físicos y Biológicos.</a:t>
            </a:r>
          </a:p>
          <a:p>
            <a:pPr>
              <a:lnSpc>
                <a:spcPct val="170000"/>
              </a:lnSpc>
              <a:defRPr/>
            </a:pPr>
            <a:r>
              <a:rPr lang="es-ES_tradnl" sz="5600" dirty="0">
                <a:solidFill>
                  <a:schemeClr val="bg1"/>
                </a:solidFill>
              </a:rPr>
              <a:t>EPP (Equipo Protección Personal)</a:t>
            </a:r>
          </a:p>
          <a:p>
            <a:pPr>
              <a:lnSpc>
                <a:spcPct val="170000"/>
              </a:lnSpc>
              <a:defRPr/>
            </a:pPr>
            <a:endParaRPr lang="es-ES_tradnl" sz="6400" dirty="0"/>
          </a:p>
          <a:p>
            <a:pPr algn="just"/>
            <a:endParaRPr lang="es-ES" sz="6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499992" y="4149080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406/88</a:t>
            </a:r>
            <a:br>
              <a:rPr lang="es-ES_tradnl" alt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Laboral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-315416"/>
            <a:ext cx="6965245" cy="1202485"/>
          </a:xfrm>
        </p:spPr>
        <p:txBody>
          <a:bodyPr>
            <a:normAutofit/>
          </a:bodyPr>
          <a:lstStyle/>
          <a:p>
            <a:r>
              <a:rPr lang="es-UY" sz="2800" dirty="0" smtClean="0"/>
              <a:t>ACCIDENTES DE TRABAJO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7056784" cy="48245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s-UY" dirty="0" smtClean="0"/>
          </a:p>
          <a:p>
            <a:pPr algn="just">
              <a:lnSpc>
                <a:spcPct val="150000"/>
              </a:lnSpc>
            </a:pPr>
            <a:r>
              <a:rPr lang="es-UY" altLang="es-UY" dirty="0"/>
              <a:t>Se considera </a:t>
            </a:r>
            <a:r>
              <a:rPr lang="es-UY" altLang="es-UY" b="1" dirty="0"/>
              <a:t>accidente de trabajo</a:t>
            </a:r>
            <a:r>
              <a:rPr lang="es-UY" altLang="es-UY" dirty="0"/>
              <a:t> a toda lesión corporal que el trabajador sufra en ocasión o por consecuencia del trabajo que realice por cuenta ajena.</a:t>
            </a:r>
            <a:br>
              <a:rPr lang="es-UY" altLang="es-UY" dirty="0"/>
            </a:br>
            <a:endParaRPr lang="es-UY" altLang="es-UY" u="sng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UY" altLang="es-UY" u="sng" dirty="0" smtClean="0"/>
              <a:t>Son </a:t>
            </a:r>
            <a:r>
              <a:rPr lang="es-UY" altLang="es-UY" u="sng" dirty="0"/>
              <a:t>accidentes de trabajo:</a:t>
            </a:r>
          </a:p>
          <a:p>
            <a:pPr algn="just">
              <a:lnSpc>
                <a:spcPct val="150000"/>
              </a:lnSpc>
            </a:pPr>
            <a:r>
              <a:rPr lang="es-UY" altLang="es-UY" dirty="0"/>
              <a:t>Los que ocurran en ocasión o por consecuencia de las tareas que, aun siendo distintas a las de su categoría profesional, el trabajador realiza en cumplimiento de las órdenes del empleador o espontáneamente en interés del buen funcionamiento de la empresa.</a:t>
            </a:r>
          </a:p>
          <a:p>
            <a:pPr algn="just">
              <a:lnSpc>
                <a:spcPct val="150000"/>
              </a:lnSpc>
            </a:pPr>
            <a:r>
              <a:rPr lang="es-UY" altLang="es-UY" dirty="0"/>
              <a:t>Los que tengan lugar en actos de salvamento y en otros de naturaleza análoga, cuando éstos tengan conexión con el trabajo.</a:t>
            </a:r>
          </a:p>
          <a:p>
            <a:pPr algn="just">
              <a:lnSpc>
                <a:spcPct val="150000"/>
              </a:lnSpc>
            </a:pPr>
            <a:r>
              <a:rPr lang="es-UY" altLang="es-UY" dirty="0"/>
              <a:t>Las enfermedades que contraiga el trabajador a raíz de la realización de su trabajo, siempre que se pruebe que la enfermedad tuvo por causa exclusiva su ejecución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29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8508" y="2060848"/>
            <a:ext cx="8143932" cy="4214842"/>
          </a:xfrm>
        </p:spPr>
        <p:txBody>
          <a:bodyPr>
            <a:noAutofit/>
          </a:bodyPr>
          <a:lstStyle/>
          <a:p>
            <a:pPr algn="ctr"/>
            <a:r>
              <a:rPr lang="es-UY" altLang="es-UY" sz="3600" b="1" dirty="0" smtClean="0"/>
              <a:t>Son</a:t>
            </a:r>
            <a:r>
              <a:rPr lang="es-UY" altLang="es-UY" sz="3600" b="1" dirty="0"/>
              <a:t> </a:t>
            </a:r>
            <a:r>
              <a:rPr lang="es-UY" altLang="es-UY" sz="3600" b="1" dirty="0" smtClean="0"/>
              <a:t>aquellas </a:t>
            </a:r>
            <a:r>
              <a:rPr lang="es-UY" altLang="es-UY" sz="3600" b="1" dirty="0"/>
              <a:t>causadas por agentes físicos, químicos, biológicos, utilizados o manipulados durante la actividad laboral o que estén presentes en el trabajo.</a:t>
            </a:r>
            <a:r>
              <a:rPr lang="es-UY" altLang="es-UY" sz="4400" dirty="0"/>
              <a:t/>
            </a:r>
            <a:br>
              <a:rPr lang="es-UY" altLang="es-UY" sz="4400" dirty="0"/>
            </a:b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6926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s-UY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</a:t>
            </a:r>
            <a:r>
              <a:rPr lang="es-UY" altLang="es-U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profesionales</a:t>
            </a:r>
            <a:endParaRPr lang="es-U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3552836"/>
          </a:xfrm>
        </p:spPr>
        <p:txBody>
          <a:bodyPr>
            <a:noAutofit/>
          </a:bodyPr>
          <a:lstStyle/>
          <a:p>
            <a:pPr algn="just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identificar las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 los factores de riesgo es posible pensar en la promoción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prevención de accidentes y enfermedades profesionales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así establecer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incidiendo en la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 y la motivación de sus empleados reduciendo el nivel de rotación y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ausentismo.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just">
              <a:buNone/>
            </a:pPr>
            <a:endParaRPr lang="es-U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357188" y="2500313"/>
            <a:ext cx="8001000" cy="2571750"/>
          </a:xfrm>
          <a:prstGeom prst="ellipse">
            <a:avLst/>
          </a:prstGeom>
          <a:solidFill>
            <a:srgbClr val="749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16200000">
            <a:off x="4257675" y="3171821"/>
            <a:ext cx="485775" cy="1285884"/>
          </a:xfrm>
          <a:prstGeom prst="up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dirty="0">
              <a:latin typeface="+mn-lt"/>
              <a:cs typeface="+mn-cs"/>
            </a:endParaRPr>
          </a:p>
        </p:txBody>
      </p:sp>
      <p:sp>
        <p:nvSpPr>
          <p:cNvPr id="26631" name="5 CuadroTexto"/>
          <p:cNvSpPr txBox="1">
            <a:spLocks noChangeArrowheads="1"/>
          </p:cNvSpPr>
          <p:nvPr/>
        </p:nvSpPr>
        <p:spPr bwMode="auto">
          <a:xfrm>
            <a:off x="1571625" y="6016625"/>
            <a:ext cx="5643563" cy="5222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de los Trabajadores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2" name="6 CuadroTexto"/>
          <p:cNvSpPr txBox="1">
            <a:spLocks noChangeArrowheads="1"/>
          </p:cNvSpPr>
          <p:nvPr/>
        </p:nvSpPr>
        <p:spPr bwMode="auto">
          <a:xfrm>
            <a:off x="5292080" y="3571875"/>
            <a:ext cx="295232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/>
              <a:t>Proceso de trabajo</a:t>
            </a:r>
          </a:p>
        </p:txBody>
      </p:sp>
      <p:sp>
        <p:nvSpPr>
          <p:cNvPr id="26633" name="8 CuadroTexto"/>
          <p:cNvSpPr txBox="1">
            <a:spLocks noChangeArrowheads="1"/>
          </p:cNvSpPr>
          <p:nvPr/>
        </p:nvSpPr>
        <p:spPr bwMode="auto">
          <a:xfrm>
            <a:off x="1000125" y="3357563"/>
            <a:ext cx="2611438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b="1" dirty="0"/>
              <a:t>Proceso</a:t>
            </a:r>
          </a:p>
          <a:p>
            <a:pPr algn="ctr">
              <a:defRPr/>
            </a:pPr>
            <a:r>
              <a:rPr lang="es-ES_tradnl" sz="2400" b="1" dirty="0"/>
              <a:t> Salud-Enfermedad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31A8C-D18B-4478-8DF1-7ED2CABFD4BC}" type="slidenum">
              <a:rPr lang="es-ES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060822" y="1500188"/>
            <a:ext cx="2490043" cy="461962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cs typeface="Courier New" pitchFamily="49" charset="0"/>
              </a:rPr>
              <a:t>Contexto social</a:t>
            </a:r>
            <a:endParaRPr lang="es-UY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580113" y="1428750"/>
            <a:ext cx="3312368" cy="461665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cs typeface="Courier New" pitchFamily="49" charset="0"/>
              </a:rPr>
              <a:t>Contexto económico</a:t>
            </a:r>
            <a:endParaRPr lang="es-UY" sz="2400" dirty="0"/>
          </a:p>
        </p:txBody>
      </p:sp>
      <p:sp>
        <p:nvSpPr>
          <p:cNvPr id="14" name="13 Rectángulo"/>
          <p:cNvSpPr/>
          <p:nvPr/>
        </p:nvSpPr>
        <p:spPr>
          <a:xfrm>
            <a:off x="3806824" y="669191"/>
            <a:ext cx="1622432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smtClean="0">
                <a:cs typeface="Courier New" pitchFamily="49" charset="0"/>
              </a:rPr>
              <a:t>Historia personal</a:t>
            </a:r>
            <a:endParaRPr lang="es-UY" sz="2400" dirty="0"/>
          </a:p>
        </p:txBody>
      </p:sp>
      <p:sp>
        <p:nvSpPr>
          <p:cNvPr id="15" name="14 Flecha abajo"/>
          <p:cNvSpPr/>
          <p:nvPr/>
        </p:nvSpPr>
        <p:spPr>
          <a:xfrm rot="1977808">
            <a:off x="6911975" y="1990725"/>
            <a:ext cx="411163" cy="64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16" name="15 Flecha abajo"/>
          <p:cNvSpPr/>
          <p:nvPr/>
        </p:nvSpPr>
        <p:spPr>
          <a:xfrm>
            <a:off x="4286248" y="1571625"/>
            <a:ext cx="428625" cy="7143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17" name="16 Flecha abajo"/>
          <p:cNvSpPr/>
          <p:nvPr/>
        </p:nvSpPr>
        <p:spPr>
          <a:xfrm rot="20258812">
            <a:off x="1770875" y="2097372"/>
            <a:ext cx="396875" cy="5397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18" name="17 Flecha abajo"/>
          <p:cNvSpPr/>
          <p:nvPr/>
        </p:nvSpPr>
        <p:spPr>
          <a:xfrm>
            <a:off x="4143375" y="5072063"/>
            <a:ext cx="428625" cy="642937"/>
          </a:xfrm>
          <a:prstGeom prst="downArrow">
            <a:avLst/>
          </a:prstGeom>
          <a:solidFill>
            <a:srgbClr val="749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697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63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76672"/>
            <a:ext cx="7620000" cy="5577483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La relación trabajo y salud, son procesos múltiples y complejos, relacionados entre si, con aspectos positivos que promueven la salud, pero también con factores negativos, es decir con peligros y riesgos para la salud del </a:t>
            </a:r>
            <a:r>
              <a:rPr lang="es-ES" sz="2400" dirty="0" smtClean="0"/>
              <a:t>trabajador</a:t>
            </a:r>
          </a:p>
          <a:p>
            <a:pPr algn="ctr"/>
            <a:endParaRPr lang="es-UY" sz="2400" dirty="0"/>
          </a:p>
          <a:p>
            <a:pPr algn="ctr"/>
            <a:r>
              <a:rPr lang="es-ES" sz="2400" dirty="0"/>
              <a:t>Al exponernos al medio ambiente de trabajo, lo hacemos bajo condiciones que deterioran ese estado de salud, de ahí la importancia de la promoción y prevención de la </a:t>
            </a:r>
            <a:r>
              <a:rPr lang="es-ES" sz="2400" i="1" dirty="0"/>
              <a:t>salud ocupacional</a:t>
            </a:r>
            <a:r>
              <a:rPr lang="es-ES" sz="2400" dirty="0"/>
              <a:t>, con el objetivo de mejorar el contexto laboral para que éste se realice de la manera más segura y saludable posible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5087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407893" cy="440740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s-UY" sz="3600" dirty="0">
                <a:solidFill>
                  <a:schemeClr val="bg1"/>
                </a:solidFill>
              </a:rPr>
              <a:t>Las </a:t>
            </a:r>
            <a:r>
              <a:rPr lang="es-UY" sz="3600" dirty="0" smtClean="0">
                <a:solidFill>
                  <a:schemeClr val="bg1"/>
                </a:solidFill>
              </a:rPr>
              <a:t>Condiciones </a:t>
            </a:r>
            <a:r>
              <a:rPr lang="es-UY" sz="3600" dirty="0">
                <a:solidFill>
                  <a:schemeClr val="bg1"/>
                </a:solidFill>
              </a:rPr>
              <a:t>y Medio Ambiente de Trabajo (</a:t>
            </a:r>
            <a:r>
              <a:rPr lang="es-UY" sz="3600" dirty="0" err="1">
                <a:solidFill>
                  <a:schemeClr val="bg1"/>
                </a:solidFill>
              </a:rPr>
              <a:t>CyMAT</a:t>
            </a:r>
            <a:r>
              <a:rPr lang="es-UY" sz="3600" dirty="0">
                <a:solidFill>
                  <a:schemeClr val="bg1"/>
                </a:solidFill>
              </a:rPr>
              <a:t>), </a:t>
            </a:r>
            <a:r>
              <a:rPr lang="es-ES" sz="3600" dirty="0">
                <a:solidFill>
                  <a:schemeClr val="bg1"/>
                </a:solidFill>
              </a:rPr>
              <a:t>son todos los </a:t>
            </a:r>
            <a:endParaRPr lang="es-ES" sz="3600" dirty="0" smtClean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es-ES" sz="3600" dirty="0" smtClean="0"/>
              <a:t>elementos </a:t>
            </a:r>
            <a:r>
              <a:rPr lang="es-ES" sz="3600" dirty="0"/>
              <a:t>reales que inciden directa o indirectamente en la salud de los trabajadores. Son los factores laborales y </a:t>
            </a:r>
            <a:r>
              <a:rPr lang="es-ES" sz="3600" dirty="0" err="1"/>
              <a:t>extralaborales</a:t>
            </a:r>
            <a:r>
              <a:rPr lang="es-ES" sz="3600" dirty="0"/>
              <a:t> los que pueden influir de manera positiva o negativa, tanto en forma individual como colectiva. </a:t>
            </a:r>
            <a:endParaRPr lang="es-U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511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ES" sz="3000" dirty="0" smtClean="0"/>
          </a:p>
          <a:p>
            <a:pPr algn="just"/>
            <a:r>
              <a:rPr lang="es-UY" sz="3000" dirty="0" smtClean="0"/>
              <a:t>Incluyen </a:t>
            </a:r>
            <a:r>
              <a:rPr lang="es-UY" sz="3000" dirty="0"/>
              <a:t>los factores laborales relacionados con la seguridad y la higiene, el ambiente físico, la organización del trabajo, los tiempos de descanso así como la remuneración.</a:t>
            </a:r>
          </a:p>
          <a:p>
            <a:pPr lvl="0" algn="just"/>
            <a:endParaRPr lang="es-ES" sz="3000" dirty="0" smtClean="0"/>
          </a:p>
          <a:p>
            <a:pPr algn="just"/>
            <a:r>
              <a:rPr lang="es-UY" sz="3000" dirty="0" smtClean="0"/>
              <a:t>Engloba </a:t>
            </a:r>
            <a:r>
              <a:rPr lang="es-UY" sz="3000" dirty="0"/>
              <a:t>a su vez, los factores extra laborales, es decir, los aspectos que hacen a la historia personal y social del trabajador.</a:t>
            </a:r>
          </a:p>
          <a:p>
            <a:pPr lvl="0" algn="just"/>
            <a:endParaRPr lang="es-ES" sz="3000" dirty="0" smtClean="0"/>
          </a:p>
          <a:p>
            <a:pPr>
              <a:buNone/>
            </a:pP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Objetivos del estudio de </a:t>
            </a:r>
            <a:r>
              <a:rPr lang="es-UY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CyMAT</a:t>
            </a:r>
            <a:endParaRPr lang="es-UY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s-ES" dirty="0"/>
              <a:t>El mantenimiento y promoción de la salud de los trabajadores y su capacidad de trabajo.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s-ES" dirty="0"/>
              <a:t>El mejoramiento </a:t>
            </a:r>
            <a:r>
              <a:rPr lang="es-ES" dirty="0" smtClean="0"/>
              <a:t>de las condiciones de trabajo</a:t>
            </a:r>
            <a:r>
              <a:rPr lang="es-ES" dirty="0"/>
              <a:t>, para que </a:t>
            </a:r>
            <a:r>
              <a:rPr lang="es-ES" dirty="0" smtClean="0"/>
              <a:t>éste las actividades se realicen </a:t>
            </a:r>
            <a:r>
              <a:rPr lang="es-ES" dirty="0"/>
              <a:t>en un ambiente seguro y saludable.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s-ES" dirty="0"/>
              <a:t>El desarrollo de organizaciones y culturas de </a:t>
            </a:r>
            <a:r>
              <a:rPr lang="es-ES" dirty="0" smtClean="0"/>
              <a:t>trabajo orientadas en </a:t>
            </a:r>
            <a:r>
              <a:rPr lang="es-ES" dirty="0"/>
              <a:t>una dirección que </a:t>
            </a:r>
            <a:r>
              <a:rPr lang="es-ES" dirty="0" smtClean="0"/>
              <a:t>brinde soporte a </a:t>
            </a:r>
            <a:r>
              <a:rPr lang="es-ES" dirty="0"/>
              <a:t>la salud y </a:t>
            </a:r>
            <a:r>
              <a:rPr lang="es-ES" dirty="0" smtClean="0"/>
              <a:t>la seguridad </a:t>
            </a:r>
            <a:r>
              <a:rPr lang="es-ES" dirty="0"/>
              <a:t>en el trabajo, y al hacerlo, </a:t>
            </a:r>
            <a:r>
              <a:rPr lang="es-ES" dirty="0" smtClean="0"/>
              <a:t>se promueve </a:t>
            </a:r>
            <a:r>
              <a:rPr lang="es-ES" dirty="0"/>
              <a:t>un ambiente social  </a:t>
            </a:r>
            <a:r>
              <a:rPr lang="es-ES" dirty="0" smtClean="0"/>
              <a:t>positivo </a:t>
            </a:r>
            <a:r>
              <a:rPr lang="es-ES" dirty="0"/>
              <a:t>y una operación que permita apoyar la productividad de los procesos.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978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s-UY" altLang="es-UY" sz="3800" dirty="0" smtClean="0"/>
              <a:t>Grupo </a:t>
            </a:r>
            <a:r>
              <a:rPr lang="es-UY" altLang="es-UY" sz="3800" dirty="0"/>
              <a:t>I: Microambiente laboral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s-UY" altLang="es-UY" sz="3800" dirty="0"/>
              <a:t>Grupo II: Contaminantes (Físicos-Químicos-Biológicos)</a:t>
            </a: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s-UY" altLang="es-UY" sz="3800" dirty="0"/>
              <a:t>Grupo III: Carga física - Ergonómica</a:t>
            </a: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s-UY" altLang="es-UY" sz="3800" dirty="0"/>
              <a:t>Grupo IV: Carga psíquica – Organización del trabajo</a:t>
            </a: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s-UY" altLang="es-UY" sz="3800" dirty="0"/>
              <a:t>Grupo V:  Seguridad - EPP</a:t>
            </a:r>
            <a:endParaRPr lang="es-ES" altLang="es-UY" sz="3800" dirty="0"/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9" y="980728"/>
            <a:ext cx="7560840" cy="785794"/>
          </a:xfrm>
        </p:spPr>
        <p:txBody>
          <a:bodyPr>
            <a:normAutofit fontScale="90000"/>
          </a:bodyPr>
          <a:lstStyle/>
          <a:p>
            <a:r>
              <a:rPr lang="es-ES_tradnl" altLang="es-UY" sz="4000" dirty="0" smtClean="0"/>
              <a:t>Grupo </a:t>
            </a:r>
            <a:r>
              <a:rPr lang="es-ES_tradnl" altLang="es-UY" sz="4000" dirty="0"/>
              <a:t>I:</a:t>
            </a:r>
            <a:r>
              <a:rPr lang="es-ES" altLang="es-UY" sz="4000" dirty="0"/>
              <a:t/>
            </a:r>
            <a:br>
              <a:rPr lang="es-ES" altLang="es-UY" sz="4000" dirty="0"/>
            </a:br>
            <a:r>
              <a:rPr lang="es-ES_tradnl" altLang="es-UY" sz="4000" dirty="0">
                <a:cs typeface="Times New Roman" pitchFamily="18" charset="0"/>
              </a:rPr>
              <a:t>M</a:t>
            </a:r>
            <a:r>
              <a:rPr lang="es-ES" altLang="es-UY" sz="4000" dirty="0" err="1">
                <a:cs typeface="Times New Roman" pitchFamily="18" charset="0"/>
              </a:rPr>
              <a:t>icroclima</a:t>
            </a:r>
            <a:r>
              <a:rPr lang="es-ES" altLang="es-UY" sz="4000" dirty="0">
                <a:cs typeface="Times New Roman" pitchFamily="18" charset="0"/>
              </a:rPr>
              <a:t> -</a:t>
            </a:r>
            <a:r>
              <a:rPr lang="es-ES_tradnl" altLang="es-UY" sz="4000" dirty="0">
                <a:cs typeface="Times New Roman" pitchFamily="18" charset="0"/>
              </a:rPr>
              <a:t>ambiente laboral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4293096"/>
            <a:ext cx="2880320" cy="1484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8000" dirty="0" smtClean="0"/>
          </a:p>
          <a:p>
            <a:pPr algn="just"/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3402" y="1916832"/>
            <a:ext cx="7128436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  <a:buNone/>
              <a:defRPr/>
            </a:pPr>
            <a:r>
              <a:rPr lang="es-ES" sz="2400" dirty="0" smtClean="0"/>
              <a:t>Son aquellos factores que están presentes en el ambiente laboral y </a:t>
            </a:r>
            <a:r>
              <a:rPr lang="es-ES" sz="2400" dirty="0" err="1" smtClean="0"/>
              <a:t>extralaboral</a:t>
            </a:r>
            <a:r>
              <a:rPr lang="es-ES" sz="2400" dirty="0" smtClean="0"/>
              <a:t> .</a:t>
            </a:r>
          </a:p>
          <a:p>
            <a:pPr algn="just">
              <a:lnSpc>
                <a:spcPct val="160000"/>
              </a:lnSpc>
              <a:buNone/>
              <a:defRPr/>
            </a:pPr>
            <a:endParaRPr lang="es-ES" sz="2400" dirty="0" smtClean="0"/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Temperatura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Humedad</a:t>
            </a:r>
            <a:endParaRPr lang="es-UY" sz="24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Presión barométrica</a:t>
            </a:r>
            <a:endParaRPr lang="es-UY" sz="24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Iluminación</a:t>
            </a:r>
            <a:endParaRPr lang="es-UY" sz="24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Ventilación</a:t>
            </a:r>
            <a:endParaRPr lang="es-ES" sz="2400" b="1" dirty="0">
              <a:solidFill>
                <a:schemeClr val="tx2">
                  <a:lumMod val="10000"/>
                </a:schemeClr>
              </a:solidFill>
            </a:endParaRPr>
          </a:p>
          <a:p>
            <a:pPr algn="just">
              <a:lnSpc>
                <a:spcPct val="160000"/>
              </a:lnSpc>
              <a:buNone/>
              <a:defRPr/>
            </a:pPr>
            <a:endParaRPr lang="es-ES" dirty="0"/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327198" y="407707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factores están estrechamente vinculados al confort  del trabajador y son fácilmente detectados</a:t>
            </a:r>
            <a:endParaRPr lang="es-UY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27198" y="4077072"/>
            <a:ext cx="352839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1483</TotalTime>
  <Words>1387</Words>
  <Application>Microsoft Office PowerPoint</Application>
  <PresentationFormat>Presentación en pantalla (4:3)</PresentationFormat>
  <Paragraphs>162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Títulos de diapositiva</vt:lpstr>
      </vt:variant>
      <vt:variant>
        <vt:i4>24</vt:i4>
      </vt:variant>
    </vt:vector>
  </HeadingPairs>
  <TitlesOfParts>
    <vt:vector size="43" baseType="lpstr">
      <vt:lpstr>Módulo</vt:lpstr>
      <vt:lpstr>Urbano</vt:lpstr>
      <vt:lpstr>Mirador</vt:lpstr>
      <vt:lpstr>Aspecto</vt:lpstr>
      <vt:lpstr>Intermedio</vt:lpstr>
      <vt:lpstr>Opulento</vt:lpstr>
      <vt:lpstr>1_Urbano</vt:lpstr>
      <vt:lpstr>1_Solsticio</vt:lpstr>
      <vt:lpstr>Brío</vt:lpstr>
      <vt:lpstr>Flujo</vt:lpstr>
      <vt:lpstr>Cuadrícula</vt:lpstr>
      <vt:lpstr>Chincheta</vt:lpstr>
      <vt:lpstr>1_Brío</vt:lpstr>
      <vt:lpstr>Esencial</vt:lpstr>
      <vt:lpstr>Viajes</vt:lpstr>
      <vt:lpstr>1_Mirador</vt:lpstr>
      <vt:lpstr>Equidad</vt:lpstr>
      <vt:lpstr>Origen</vt:lpstr>
      <vt:lpstr>Fundición</vt:lpstr>
      <vt:lpstr>CONDICIONES DE TRABAJO Y MEDIO AMBIENTE LABORAL EN LA FUNCION POLICIAL   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del estudio de CyMAT</vt:lpstr>
      <vt:lpstr>Presentación de PowerPoint</vt:lpstr>
      <vt:lpstr>Grupo I: Microclima -ambiente laboral</vt:lpstr>
      <vt:lpstr>La Jornada policial está expuesto a:</vt:lpstr>
      <vt:lpstr>Presentación de PowerPoint</vt:lpstr>
      <vt:lpstr>Presentación de PowerPoint</vt:lpstr>
      <vt:lpstr>Presentación de PowerPoint</vt:lpstr>
      <vt:lpstr>Presentación de PowerPoint</vt:lpstr>
      <vt:lpstr>Grupo IV:  Organización del Trabajo y Riesgo Psicoemocional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ACCIDENTES DE TRABAJO</vt:lpstr>
      <vt:lpstr>Son aquellas causadas por agentes físicos, químicos, biológicos, utilizados o manipulados durante la actividad laboral o que estén presentes en el trabajo. 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¿Existe un correlato neurológico que fundamente el origen del Trastorno de espectro autista?</dc:title>
  <dc:creator>Romina</dc:creator>
  <cp:lastModifiedBy>Lucas</cp:lastModifiedBy>
  <cp:revision>114</cp:revision>
  <dcterms:created xsi:type="dcterms:W3CDTF">2013-06-09T20:49:27Z</dcterms:created>
  <dcterms:modified xsi:type="dcterms:W3CDTF">2014-03-20T20:57:39Z</dcterms:modified>
</cp:coreProperties>
</file>